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1829" r:id="rId2"/>
    <p:sldId id="1778" r:id="rId3"/>
    <p:sldId id="1831" r:id="rId4"/>
    <p:sldId id="1827" r:id="rId5"/>
    <p:sldId id="279" r:id="rId6"/>
    <p:sldId id="1786" r:id="rId7"/>
    <p:sldId id="1832" r:id="rId8"/>
    <p:sldId id="292" r:id="rId9"/>
    <p:sldId id="1810" r:id="rId10"/>
    <p:sldId id="1811" r:id="rId11"/>
    <p:sldId id="1845" r:id="rId12"/>
    <p:sldId id="1801" r:id="rId13"/>
    <p:sldId id="1824" r:id="rId14"/>
    <p:sldId id="1766" r:id="rId15"/>
    <p:sldId id="1780" r:id="rId16"/>
    <p:sldId id="1850" r:id="rId17"/>
    <p:sldId id="293" r:id="rId18"/>
    <p:sldId id="1800" r:id="rId19"/>
    <p:sldId id="1833" r:id="rId20"/>
    <p:sldId id="1802" r:id="rId21"/>
    <p:sldId id="1857" r:id="rId22"/>
    <p:sldId id="1803" r:id="rId23"/>
    <p:sldId id="1804" r:id="rId24"/>
    <p:sldId id="1805" r:id="rId25"/>
    <p:sldId id="1806" r:id="rId26"/>
    <p:sldId id="1807" r:id="rId27"/>
    <p:sldId id="1834" r:id="rId28"/>
    <p:sldId id="295" r:id="rId29"/>
    <p:sldId id="1787" r:id="rId30"/>
    <p:sldId id="1788" r:id="rId31"/>
    <p:sldId id="1846" r:id="rId32"/>
    <p:sldId id="1791" r:id="rId33"/>
    <p:sldId id="1797" r:id="rId34"/>
    <p:sldId id="1798" r:id="rId35"/>
    <p:sldId id="275" r:id="rId36"/>
    <p:sldId id="276" r:id="rId37"/>
    <p:sldId id="277" r:id="rId38"/>
    <p:sldId id="1842" r:id="rId39"/>
    <p:sldId id="294" r:id="rId40"/>
    <p:sldId id="1820" r:id="rId41"/>
    <p:sldId id="1822" r:id="rId42"/>
    <p:sldId id="1772" r:id="rId43"/>
    <p:sldId id="1762" r:id="rId44"/>
    <p:sldId id="1767" r:id="rId45"/>
    <p:sldId id="1768" r:id="rId46"/>
    <p:sldId id="1764" r:id="rId47"/>
    <p:sldId id="1765" r:id="rId48"/>
    <p:sldId id="1847" r:id="rId49"/>
    <p:sldId id="1848" r:id="rId50"/>
    <p:sldId id="1849" r:id="rId51"/>
    <p:sldId id="1774" r:id="rId52"/>
    <p:sldId id="1836" r:id="rId53"/>
    <p:sldId id="1817" r:id="rId54"/>
    <p:sldId id="1844" r:id="rId55"/>
    <p:sldId id="1838" r:id="rId56"/>
    <p:sldId id="1858" r:id="rId57"/>
    <p:sldId id="1853" r:id="rId58"/>
    <p:sldId id="1852" r:id="rId59"/>
    <p:sldId id="1854" r:id="rId60"/>
    <p:sldId id="1855" r:id="rId61"/>
    <p:sldId id="1864" r:id="rId62"/>
    <p:sldId id="1865" r:id="rId63"/>
    <p:sldId id="1863" r:id="rId64"/>
    <p:sldId id="1859" r:id="rId65"/>
    <p:sldId id="1860" r:id="rId66"/>
    <p:sldId id="1862" r:id="rId67"/>
    <p:sldId id="1861" r:id="rId68"/>
    <p:sldId id="1839" r:id="rId69"/>
    <p:sldId id="256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A5AF4BAD-5E54-E749-8E49-C4964E89BF15}">
          <p14:sldIdLst>
            <p14:sldId id="1829"/>
            <p14:sldId id="1778"/>
          </p14:sldIdLst>
        </p14:section>
        <p14:section name="개요" id="{2F17C9FD-753B-5D4D-8FA7-760EE57F9F9A}">
          <p14:sldIdLst>
            <p14:sldId id="1831"/>
            <p14:sldId id="1827"/>
            <p14:sldId id="279"/>
            <p14:sldId id="1786"/>
            <p14:sldId id="1832"/>
            <p14:sldId id="292"/>
            <p14:sldId id="1810"/>
          </p14:sldIdLst>
        </p14:section>
        <p14:section name="추진 계획 및 개발" id="{7FC751A3-9A1D-BC43-9078-D276BE1738B0}">
          <p14:sldIdLst>
            <p14:sldId id="1811"/>
            <p14:sldId id="1845"/>
            <p14:sldId id="1801"/>
            <p14:sldId id="1824"/>
            <p14:sldId id="1766"/>
            <p14:sldId id="1780"/>
            <p14:sldId id="1850"/>
            <p14:sldId id="293"/>
            <p14:sldId id="1800"/>
            <p14:sldId id="1833"/>
            <p14:sldId id="1802"/>
            <p14:sldId id="1857"/>
            <p14:sldId id="1803"/>
            <p14:sldId id="1804"/>
            <p14:sldId id="1805"/>
            <p14:sldId id="1806"/>
            <p14:sldId id="1807"/>
          </p14:sldIdLst>
        </p14:section>
        <p14:section name="개발 상세 내역" id="{463CE8FF-9541-5544-A57A-18073107BE3A}">
          <p14:sldIdLst>
            <p14:sldId id="1834"/>
            <p14:sldId id="295"/>
            <p14:sldId id="1787"/>
            <p14:sldId id="1788"/>
            <p14:sldId id="1846"/>
            <p14:sldId id="1791"/>
            <p14:sldId id="1797"/>
            <p14:sldId id="1798"/>
            <p14:sldId id="275"/>
            <p14:sldId id="276"/>
            <p14:sldId id="277"/>
            <p14:sldId id="1842"/>
            <p14:sldId id="294"/>
            <p14:sldId id="1820"/>
            <p14:sldId id="1822"/>
            <p14:sldId id="1772"/>
            <p14:sldId id="1762"/>
            <p14:sldId id="1767"/>
            <p14:sldId id="1768"/>
            <p14:sldId id="1764"/>
            <p14:sldId id="1765"/>
            <p14:sldId id="1847"/>
            <p14:sldId id="1848"/>
            <p14:sldId id="1849"/>
            <p14:sldId id="1774"/>
            <p14:sldId id="1836"/>
            <p14:sldId id="1817"/>
            <p14:sldId id="1844"/>
          </p14:sldIdLst>
        </p14:section>
        <p14:section name="뒷 표지" id="{0FFAF791-51F3-F743-8E57-48C17914E73A}">
          <p14:sldIdLst>
            <p14:sldId id="1838"/>
            <p14:sldId id="1858"/>
            <p14:sldId id="1853"/>
            <p14:sldId id="1852"/>
            <p14:sldId id="1854"/>
            <p14:sldId id="1855"/>
            <p14:sldId id="1864"/>
            <p14:sldId id="1865"/>
            <p14:sldId id="1863"/>
            <p14:sldId id="1859"/>
            <p14:sldId id="1860"/>
            <p14:sldId id="1862"/>
            <p14:sldId id="1861"/>
            <p14:sldId id="1839"/>
            <p14:sldId id="256"/>
          </p14:sldIdLst>
        </p14:section>
        <p14:section name="미사용 템플릿" id="{ECDD52F2-70F3-4D46-B485-88B1F362144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ACB9"/>
    <a:srgbClr val="FCDEBC"/>
    <a:srgbClr val="FACD9C"/>
    <a:srgbClr val="2E824E"/>
    <a:srgbClr val="1F5735"/>
    <a:srgbClr val="D3AA15"/>
    <a:srgbClr val="4E9A82"/>
    <a:srgbClr val="3F7D58"/>
    <a:srgbClr val="B8E8FE"/>
    <a:srgbClr val="B3F3B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7" autoAdjust="0"/>
    <p:restoredTop sz="95026" autoAdjust="0"/>
  </p:normalViewPr>
  <p:slideViewPr>
    <p:cSldViewPr snapToGrid="0" showGuides="1">
      <p:cViewPr varScale="1">
        <p:scale>
          <a:sx n="104" d="100"/>
          <a:sy n="104" d="100"/>
        </p:scale>
        <p:origin x="184" y="84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모델 비교</a:t>
            </a:r>
            <a:endParaRPr lang="en-US" alt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연산 능력</c:v>
                </c:pt>
                <c:pt idx="1">
                  <c:v>환각방지능력</c:v>
                </c:pt>
                <c:pt idx="2">
                  <c:v>문장 이해능력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3.8461538461538464E-3</c:v>
                </c:pt>
                <c:pt idx="1">
                  <c:v>6.9999999999999993E-3</c:v>
                </c:pt>
                <c:pt idx="2">
                  <c:v>7.3913043478260861E-3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2E-418B-84F5-DB260E1274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SMALL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연산 능력</c:v>
                </c:pt>
                <c:pt idx="1">
                  <c:v>환각방지능력</c:v>
                </c:pt>
                <c:pt idx="2">
                  <c:v>문장 이해능력</c:v>
                </c:pt>
              </c:strCache>
            </c:strRef>
          </c:cat>
          <c:val>
            <c:numRef>
              <c:f>Sheet1!$C$2:$C$4</c:f>
              <c:numCache>
                <c:formatCode>0.00%</c:formatCode>
                <c:ptCount val="3"/>
                <c:pt idx="0">
                  <c:v>5.3846153846153844E-3</c:v>
                </c:pt>
                <c:pt idx="1">
                  <c:v>6.0000000000000001E-3</c:v>
                </c:pt>
                <c:pt idx="2">
                  <c:v>5.2173913043478256E-3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2E-418B-84F5-DB260E1274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9467632"/>
        <c:axId val="1219769856"/>
      </c:barChart>
      <c:catAx>
        <c:axId val="133946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9769856"/>
        <c:crosses val="autoZero"/>
        <c:auto val="1"/>
        <c:lblAlgn val="ctr"/>
        <c:lblOffset val="100"/>
        <c:noMultiLvlLbl val="0"/>
      </c:catAx>
      <c:valAx>
        <c:axId val="1219769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9467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24FEE-24CA-E34D-9F45-88B67A2C5AEB}" type="datetimeFigureOut">
              <a:rPr kumimoji="1" lang="ko-KR" altLang="en-US" smtClean="0"/>
              <a:t>2024-07-09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73B23-C6CA-3742-B38B-86B71283B02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15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2900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971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588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5635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9207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5120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3758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8482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6368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e98f42a899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2e98f42a89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e98f42a89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2e98f42a89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풋살과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연관된 사이트 중 매칭 프로그램이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활성화 되어 가고 있음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바로매치나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플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랩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등 모르는 팀들끼리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매칭을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시켜주고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용병을 관리하는 웹 사이트는 다양하고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잘 운영되고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그러나 웹사이트는 선수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팀관리의 기능이 있지만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기능 또한 선수 등록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삭제 기능만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사용자들이 적극적으로 사용하지 못함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그리고 일회성으로 운영되어 팀의 경기 기록을 바탕으로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커뮤니티가 활성화 되어있지 않음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슬라이드를 두 개로 해서 문제점 </a:t>
            </a:r>
            <a:r>
              <a:rPr kumimoji="1" lang="ko-KR" altLang="en-US" dirty="0" err="1"/>
              <a:t>다루든가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 슬라이드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 하나에 두 개 정도 넣어서 다루기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 슬라이드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풋살</a:t>
            </a:r>
            <a:r>
              <a:rPr kumimoji="1" lang="ko-KR" altLang="en-US" dirty="0"/>
              <a:t> 시장 증가 추세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시스템 등은 변화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비슷한 서비스 없음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어떠한 이유로**수요 있음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필요로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** 수요조사를 한 적은 </a:t>
            </a:r>
            <a:r>
              <a:rPr kumimoji="1" lang="ko-KR" altLang="en-US" dirty="0" err="1"/>
              <a:t>없을테니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가장 흔히 기록하는 플랫폼이 인스타라면 해시태그 확인하기</a:t>
            </a:r>
            <a:br>
              <a:rPr kumimoji="1" lang="en-US" altLang="ko-KR" dirty="0"/>
            </a:br>
            <a:r>
              <a:rPr kumimoji="1" lang="en-US" altLang="ko-KR" dirty="0"/>
              <a:t>ex. #</a:t>
            </a:r>
            <a:r>
              <a:rPr kumimoji="1" lang="ko-KR" altLang="en-US" dirty="0" err="1"/>
              <a:t>풋살스토리</a:t>
            </a:r>
            <a:r>
              <a:rPr kumimoji="1" lang="ko-KR" altLang="en-US" dirty="0"/>
              <a:t> 해시태그 게시물 수가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개다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기록하고 싶어하는 수요가 분명하다</a:t>
            </a:r>
            <a:r>
              <a:rPr kumimoji="1" lang="en-US" altLang="ko-KR" dirty="0"/>
              <a:t>~</a:t>
            </a:r>
            <a:r>
              <a:rPr kumimoji="1" lang="ko-KR" altLang="en-US" dirty="0"/>
              <a:t> 보여줌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1395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5937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강조할 부분 </a:t>
            </a:r>
            <a:r>
              <a:rPr lang="en-US" altLang="ko-KR" b="1" dirty="0"/>
              <a:t>: fine</a:t>
            </a:r>
            <a:r>
              <a:rPr lang="ko-KR" altLang="en-US" b="1" dirty="0"/>
              <a:t> </a:t>
            </a:r>
            <a:r>
              <a:rPr lang="en-US" altLang="ko-KR" b="1" dirty="0"/>
              <a:t>tuning</a:t>
            </a:r>
            <a:r>
              <a:rPr lang="ko-KR" altLang="en-US" b="1" dirty="0"/>
              <a:t>과 </a:t>
            </a:r>
            <a:r>
              <a:rPr lang="en-US" altLang="ko-KR" b="1" dirty="0"/>
              <a:t>rag </a:t>
            </a:r>
            <a:r>
              <a:rPr lang="ko-KR" altLang="en-US" b="1" dirty="0"/>
              <a:t>의 차이점은 대략 </a:t>
            </a:r>
            <a:r>
              <a:rPr lang="en-US" altLang="ko-KR" b="1" dirty="0"/>
              <a:t>~</a:t>
            </a:r>
            <a:r>
              <a:rPr lang="ko-KR" altLang="en-US" b="1" dirty="0" err="1"/>
              <a:t>이런거고</a:t>
            </a:r>
            <a:r>
              <a:rPr lang="ko-KR" altLang="en-US" b="1" dirty="0"/>
              <a:t> </a:t>
            </a:r>
            <a:r>
              <a:rPr lang="en-US" altLang="ko-KR" b="1" dirty="0"/>
              <a:t>finetuning </a:t>
            </a:r>
            <a:r>
              <a:rPr lang="ko-KR" altLang="en-US" b="1" dirty="0"/>
              <a:t>은 특정 </a:t>
            </a:r>
            <a:r>
              <a:rPr lang="en-US" altLang="ko-KR" b="1" dirty="0"/>
              <a:t>task </a:t>
            </a:r>
            <a:r>
              <a:rPr lang="ko-KR" altLang="en-US" b="1" dirty="0"/>
              <a:t>에 보다 특화 시키고자 할 때 필요한 거고 따라서 양질의 특화 데이터셋 구축이 중요함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en-US" altLang="ko-KR" b="1" dirty="0"/>
              <a:t>Rag</a:t>
            </a:r>
            <a:r>
              <a:rPr lang="ko-KR" altLang="en-US" b="1" dirty="0"/>
              <a:t>는 최신 도메인 정보에 대해 파라미터 튜닝이나 훈련없이 답변 생성이 가능하게끔 할 때 필요함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RAG (Retrieval-Augmented Generation)</a:t>
            </a:r>
          </a:p>
          <a:p>
            <a:r>
              <a:rPr lang="ko-KR" altLang="en-US" b="1" dirty="0"/>
              <a:t>장점</a:t>
            </a:r>
            <a:r>
              <a:rPr lang="en-US" altLang="ko-KR" b="1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최신 정보 활용</a:t>
            </a:r>
            <a:r>
              <a:rPr lang="en-US" altLang="ko-KR" dirty="0"/>
              <a:t>: RAG</a:t>
            </a:r>
            <a:r>
              <a:rPr lang="ko-KR" altLang="en-US" dirty="0"/>
              <a:t>는 외부 지식 베이스나 문서에서 최신 정보를 검색하여 사용할 수 있기 때문에 모델이 항상 최신 정보를 제공할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적은 파라미터 조정</a:t>
            </a:r>
            <a:r>
              <a:rPr lang="en-US" altLang="ko-KR" dirty="0"/>
              <a:t>: </a:t>
            </a:r>
            <a:r>
              <a:rPr lang="ko-KR" altLang="en-US" dirty="0"/>
              <a:t>모델 자체를 </a:t>
            </a:r>
            <a:r>
              <a:rPr lang="ko-KR" altLang="en-US" dirty="0" err="1"/>
              <a:t>재학습시키지</a:t>
            </a:r>
            <a:r>
              <a:rPr lang="ko-KR" altLang="en-US" dirty="0"/>
              <a:t> 않고도 성능을 향상시킬 수 있으므로</a:t>
            </a:r>
            <a:r>
              <a:rPr lang="en-US" altLang="ko-KR" dirty="0"/>
              <a:t>, </a:t>
            </a:r>
            <a:r>
              <a:rPr lang="ko-KR" altLang="en-US" dirty="0"/>
              <a:t>파라미터 조정이나 큰 모델 학습이 필요 없습니다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다양한 정보 접근성</a:t>
            </a:r>
            <a:r>
              <a:rPr lang="en-US" altLang="ko-KR" dirty="0"/>
              <a:t>: </a:t>
            </a:r>
            <a:r>
              <a:rPr lang="ko-KR" altLang="en-US" dirty="0"/>
              <a:t>외부 데이터를 동적으로 검색하여 사용하기 때문에</a:t>
            </a:r>
            <a:r>
              <a:rPr lang="en-US" altLang="ko-KR" dirty="0"/>
              <a:t>, </a:t>
            </a:r>
            <a:r>
              <a:rPr lang="ko-KR" altLang="en-US" dirty="0"/>
              <a:t>정적인 모델에 비해 더 광범위하고 다양한 정보에 접근할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빠른 프로토타이핑</a:t>
            </a:r>
            <a:r>
              <a:rPr lang="en-US" altLang="ko-KR" dirty="0"/>
              <a:t>: </a:t>
            </a:r>
            <a:r>
              <a:rPr lang="ko-KR" altLang="en-US" dirty="0"/>
              <a:t>새로운 정보나 데이터를 추가하는 것이 상대적으로 간단하여</a:t>
            </a:r>
            <a:r>
              <a:rPr lang="en-US" altLang="ko-KR" dirty="0"/>
              <a:t>, </a:t>
            </a:r>
            <a:r>
              <a:rPr lang="ko-KR" altLang="en-US" dirty="0"/>
              <a:t>빠르게 프로토타이핑하고 테스트할 수 있습니다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단점</a:t>
            </a:r>
            <a:r>
              <a:rPr lang="en-US" altLang="ko-KR" b="1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복잡성 증가</a:t>
            </a:r>
            <a:r>
              <a:rPr lang="en-US" altLang="ko-KR" dirty="0"/>
              <a:t>: </a:t>
            </a:r>
            <a:r>
              <a:rPr lang="ko-KR" altLang="en-US" dirty="0"/>
              <a:t>정보 검색과 생성 과정을 통합하는 시스템이므로</a:t>
            </a:r>
            <a:r>
              <a:rPr lang="en-US" altLang="ko-KR" dirty="0"/>
              <a:t>, </a:t>
            </a:r>
            <a:r>
              <a:rPr lang="ko-KR" altLang="en-US" dirty="0"/>
              <a:t>구현 및 유지 관리가 복잡할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속도 문제</a:t>
            </a:r>
            <a:r>
              <a:rPr lang="en-US" altLang="ko-KR" dirty="0"/>
              <a:t>: </a:t>
            </a:r>
            <a:r>
              <a:rPr lang="ko-KR" altLang="en-US" dirty="0"/>
              <a:t>외부 데이터를 검색하는 과정에서 시간이 소요될 수 있어</a:t>
            </a:r>
            <a:r>
              <a:rPr lang="en-US" altLang="ko-KR" dirty="0"/>
              <a:t>, </a:t>
            </a:r>
            <a:r>
              <a:rPr lang="ko-KR" altLang="en-US" dirty="0"/>
              <a:t>실시간 응답 속도가 느려질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정보 일관성 문제</a:t>
            </a:r>
            <a:r>
              <a:rPr lang="en-US" altLang="ko-KR" dirty="0"/>
              <a:t>: </a:t>
            </a:r>
            <a:r>
              <a:rPr lang="ko-KR" altLang="en-US" dirty="0"/>
              <a:t>검색된 정보의 품질과 일관성이 보장되지 않으면</a:t>
            </a:r>
            <a:r>
              <a:rPr lang="en-US" altLang="ko-KR" dirty="0"/>
              <a:t>, </a:t>
            </a:r>
            <a:r>
              <a:rPr lang="ko-KR" altLang="en-US" dirty="0"/>
              <a:t>생성된 응답의 정확성과 신뢰성이 떨어질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None/>
            </a:pPr>
            <a:endParaRPr lang="en-US" altLang="ko-KR" dirty="0"/>
          </a:p>
          <a:p>
            <a:r>
              <a:rPr lang="en-US" altLang="ko-KR" b="1" dirty="0"/>
              <a:t>Fine-Tuning</a:t>
            </a:r>
          </a:p>
          <a:p>
            <a:r>
              <a:rPr lang="ko-KR" altLang="en-US" b="1" dirty="0"/>
              <a:t>장점</a:t>
            </a:r>
            <a:r>
              <a:rPr lang="en-US" altLang="ko-KR" b="1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 err="1"/>
              <a:t>맞춤화</a:t>
            </a:r>
            <a:r>
              <a:rPr lang="en-US" altLang="ko-KR" dirty="0"/>
              <a:t>: </a:t>
            </a:r>
            <a:r>
              <a:rPr lang="ko-KR" altLang="en-US" dirty="0"/>
              <a:t>특정 도메인이나 작업에 맞게 모델을 세밀하게 조정할 수 있어</a:t>
            </a:r>
            <a:r>
              <a:rPr lang="en-US" altLang="ko-KR" dirty="0"/>
              <a:t>, </a:t>
            </a:r>
            <a:r>
              <a:rPr lang="ko-KR" altLang="en-US" dirty="0"/>
              <a:t>해당 도메인에 최적화된 성능을 발휘할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일관성 유지</a:t>
            </a:r>
            <a:r>
              <a:rPr lang="en-US" altLang="ko-KR" dirty="0"/>
              <a:t>: </a:t>
            </a:r>
            <a:r>
              <a:rPr lang="ko-KR" altLang="en-US" dirty="0"/>
              <a:t>모델이 동일한 학습 데이터를 사용하여 응답을 생성하므로</a:t>
            </a:r>
            <a:r>
              <a:rPr lang="en-US" altLang="ko-KR" dirty="0"/>
              <a:t>, </a:t>
            </a:r>
            <a:r>
              <a:rPr lang="ko-KR" altLang="en-US" dirty="0"/>
              <a:t>정보의 일관성과 신뢰성이 높습니다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응답 속도</a:t>
            </a:r>
            <a:r>
              <a:rPr lang="en-US" altLang="ko-KR" dirty="0"/>
              <a:t>: </a:t>
            </a:r>
            <a:r>
              <a:rPr lang="ko-KR" altLang="en-US" dirty="0"/>
              <a:t>학습된 모델을 직접 사용하는 방식이므로</a:t>
            </a:r>
            <a:r>
              <a:rPr lang="en-US" altLang="ko-KR" dirty="0"/>
              <a:t>, </a:t>
            </a:r>
            <a:r>
              <a:rPr lang="ko-KR" altLang="en-US" dirty="0"/>
              <a:t>응답 생성 속도가 빠릅니다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단점</a:t>
            </a:r>
            <a:r>
              <a:rPr lang="en-US" altLang="ko-KR" b="1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데이터 요구량</a:t>
            </a:r>
            <a:r>
              <a:rPr lang="en-US" altLang="ko-KR" dirty="0"/>
              <a:t>: </a:t>
            </a:r>
            <a:r>
              <a:rPr lang="ko-KR" altLang="en-US" dirty="0"/>
              <a:t>효과적인 </a:t>
            </a:r>
            <a:r>
              <a:rPr lang="en-US" altLang="ko-KR" dirty="0"/>
              <a:t>Fine-Tuning</a:t>
            </a:r>
            <a:r>
              <a:rPr lang="ko-KR" altLang="en-US" dirty="0"/>
              <a:t>을 위해서는 많은 양의 고품질 데이터가 필요합니다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자원 소모</a:t>
            </a:r>
            <a:r>
              <a:rPr lang="en-US" altLang="ko-KR" dirty="0"/>
              <a:t>: </a:t>
            </a:r>
            <a:r>
              <a:rPr lang="ko-KR" altLang="en-US" dirty="0"/>
              <a:t>모델을 </a:t>
            </a:r>
            <a:r>
              <a:rPr lang="ko-KR" altLang="en-US" dirty="0" err="1"/>
              <a:t>재학습시키는</a:t>
            </a:r>
            <a:r>
              <a:rPr lang="ko-KR" altLang="en-US" dirty="0"/>
              <a:t> 과정에서 많은 계산 자원과 시간이 필요합니다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정보 최신화 어려움</a:t>
            </a:r>
            <a:r>
              <a:rPr lang="en-US" altLang="ko-KR" dirty="0"/>
              <a:t>: </a:t>
            </a:r>
            <a:r>
              <a:rPr lang="ko-KR" altLang="en-US" dirty="0"/>
              <a:t>모델을 학습한 이후 새로운 정보를 반영하기 어려워</a:t>
            </a:r>
            <a:r>
              <a:rPr lang="en-US" altLang="ko-KR" dirty="0"/>
              <a:t>, </a:t>
            </a:r>
            <a:r>
              <a:rPr lang="ko-KR" altLang="en-US" dirty="0"/>
              <a:t>시간이 지나면서 정보가 구식이 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None/>
            </a:pPr>
            <a:endParaRPr lang="en-US" altLang="ko-KR" dirty="0"/>
          </a:p>
          <a:p>
            <a:r>
              <a:rPr lang="ko-KR" altLang="en-US" b="1" dirty="0"/>
              <a:t>사용하기 유리한 경우 비교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RAG</a:t>
            </a:r>
            <a:r>
              <a:rPr lang="ko-KR" altLang="en-US" b="1" dirty="0"/>
              <a:t>를 사용하는 것이 유리한 경우</a:t>
            </a:r>
            <a:r>
              <a:rPr lang="en-US" altLang="ko-K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최신 정보가 중요하고</a:t>
            </a:r>
            <a:r>
              <a:rPr lang="en-US" altLang="ko-KR" dirty="0"/>
              <a:t>, </a:t>
            </a:r>
            <a:r>
              <a:rPr lang="ko-KR" altLang="en-US" dirty="0"/>
              <a:t>자주 업데이트가 필요한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다양한 출처에서 정보를 가져와야 하는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 파라미터 튜닝 없이 성능 향상을 원하는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빠르게 새로운 정보나 데이터를 통합해야 하는 경우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Fine-Tuning</a:t>
            </a:r>
            <a:r>
              <a:rPr lang="ko-KR" altLang="en-US" b="1" dirty="0"/>
              <a:t>을 사용하는 것이 유리한 경우</a:t>
            </a:r>
            <a:r>
              <a:rPr lang="en-US" altLang="ko-K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특정 도메인에 대해 깊이 있고 일관된 응답이 필요한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충분한 양의 도메인 특화 데이터가 확보된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정보의 일관성과 응답 속도가 중요한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모델이 자주 업데이트될 필요가 없는 경우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6348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베이스 모델은 </a:t>
            </a:r>
            <a:r>
              <a:rPr lang="ko-KR" altLang="en-US" dirty="0" err="1"/>
              <a:t>허깅페이스에서</a:t>
            </a:r>
            <a:r>
              <a:rPr lang="ko-KR" altLang="en-US" dirty="0"/>
              <a:t> </a:t>
            </a:r>
            <a:r>
              <a:rPr lang="ko-KR" altLang="en-US" dirty="0" err="1"/>
              <a:t>사전학습된</a:t>
            </a:r>
            <a:r>
              <a:rPr lang="ko-KR" altLang="en-US" dirty="0"/>
              <a:t> 모델 가져왔고 해당 모델들 모두 테스트를 해봤는데 저희가 최종 선택한 거는 </a:t>
            </a:r>
            <a:r>
              <a:rPr lang="en-US" altLang="ko-KR" dirty="0"/>
              <a:t>zephyr-7b-beta </a:t>
            </a:r>
            <a:r>
              <a:rPr lang="ko-KR" altLang="en-US" dirty="0"/>
              <a:t>모델이고 </a:t>
            </a:r>
            <a:endParaRPr lang="en-US" altLang="ko-KR" dirty="0"/>
          </a:p>
          <a:p>
            <a:r>
              <a:rPr lang="ko-KR" altLang="en-US" dirty="0"/>
              <a:t>데이터셋은 직접 구축한 데이터 사용했고</a:t>
            </a:r>
            <a:endParaRPr lang="en-US" altLang="ko-KR" dirty="0"/>
          </a:p>
          <a:p>
            <a:r>
              <a:rPr lang="ko-KR" altLang="en-US" dirty="0" err="1"/>
              <a:t>파인튜닝</a:t>
            </a:r>
            <a:r>
              <a:rPr lang="ko-KR" altLang="en-US" dirty="0"/>
              <a:t> 기법도 여러 종류가 있는데 그 중에서도 </a:t>
            </a:r>
            <a:r>
              <a:rPr lang="en-US" altLang="ko-KR" dirty="0"/>
              <a:t>rank </a:t>
            </a:r>
            <a:r>
              <a:rPr lang="ko-KR" altLang="en-US" dirty="0"/>
              <a:t>조정해서 모델 파라미터를 줄여서 학습시키는 </a:t>
            </a:r>
            <a:r>
              <a:rPr lang="en-US" altLang="ko-KR" dirty="0"/>
              <a:t>lora </a:t>
            </a:r>
            <a:r>
              <a:rPr lang="ko-KR" altLang="en-US" dirty="0"/>
              <a:t>방식으로 훈련해서 </a:t>
            </a:r>
            <a:r>
              <a:rPr lang="en-US" altLang="ko-KR" dirty="0" err="1"/>
              <a:t>safetensor</a:t>
            </a:r>
            <a:r>
              <a:rPr lang="ko-KR" altLang="en-US" dirty="0"/>
              <a:t>와 어댑터가 들어간 모델 저장</a:t>
            </a:r>
            <a:endParaRPr lang="en-US" altLang="ko-KR" dirty="0"/>
          </a:p>
          <a:p>
            <a:r>
              <a:rPr lang="ko-KR" altLang="en-US" dirty="0"/>
              <a:t>그리고 로컬 다운과 </a:t>
            </a:r>
            <a:r>
              <a:rPr lang="en-US" altLang="ko-KR" dirty="0" err="1"/>
              <a:t>ollama</a:t>
            </a:r>
            <a:r>
              <a:rPr lang="en-US" altLang="ko-KR" dirty="0"/>
              <a:t> </a:t>
            </a:r>
            <a:r>
              <a:rPr lang="ko-KR" altLang="en-US" dirty="0"/>
              <a:t>연동이 가능한 </a:t>
            </a:r>
            <a:r>
              <a:rPr lang="en-US" altLang="ko-KR" dirty="0" err="1"/>
              <a:t>gguf</a:t>
            </a:r>
            <a:r>
              <a:rPr lang="en-US" altLang="ko-KR" dirty="0"/>
              <a:t> </a:t>
            </a:r>
            <a:r>
              <a:rPr lang="ko-KR" altLang="en-US" dirty="0"/>
              <a:t>파일 형식으로도 내보냈음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5843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튜닝 데이터셋에 대한 구체적인 정보임</a:t>
            </a:r>
            <a:endParaRPr lang="en-US" altLang="ko-KR" dirty="0"/>
          </a:p>
          <a:p>
            <a:r>
              <a:rPr lang="ko-KR" altLang="en-US" dirty="0"/>
              <a:t>튜닝 목적에 맞게 변경</a:t>
            </a:r>
            <a:r>
              <a:rPr lang="en-US" altLang="ko-KR" dirty="0"/>
              <a:t>.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ko-KR" altLang="en-US" dirty="0" err="1"/>
              <a:t>해주었음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8014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Lora</a:t>
            </a:r>
            <a:r>
              <a:rPr lang="ko-KR" altLang="en-US" dirty="0"/>
              <a:t> </a:t>
            </a:r>
            <a:r>
              <a:rPr lang="en-US" altLang="ko-KR" dirty="0"/>
              <a:t>configuration </a:t>
            </a:r>
            <a:r>
              <a:rPr lang="ko-KR" altLang="en-US" dirty="0"/>
              <a:t>과 </a:t>
            </a:r>
            <a:r>
              <a:rPr lang="en-US" altLang="ko-KR" dirty="0"/>
              <a:t>trainer </a:t>
            </a:r>
            <a:r>
              <a:rPr lang="ko-KR" altLang="en-US" dirty="0"/>
              <a:t>파라미터 조정 코드 부분인데 튜닝하면서 이 부분을 계속 조정하고 모델 확인했고 그 결과를 계속 기록 했음</a:t>
            </a:r>
            <a:endParaRPr lang="en-US" altLang="ko-KR" dirty="0"/>
          </a:p>
          <a:p>
            <a:r>
              <a:rPr lang="ko-KR" altLang="en-US" dirty="0"/>
              <a:t>이 과정에서 </a:t>
            </a:r>
            <a:r>
              <a:rPr lang="en-US" altLang="ko-KR" dirty="0" err="1"/>
              <a:t>gpu</a:t>
            </a:r>
            <a:r>
              <a:rPr lang="en-US" altLang="ko-KR" dirty="0"/>
              <a:t> </a:t>
            </a:r>
            <a:r>
              <a:rPr lang="ko-KR" altLang="en-US" dirty="0"/>
              <a:t>램이 터지기도 하고 데이터 셋도 계속해서 수정하면서 적용을 하는 과정이 있었음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5928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모델 버전 중에 하나 테스트한 결과 인데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zephyr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모델을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Monaco"/>
              </a:rPr>
              <a:t>ollama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로 테스트한 결과의 일부를 가져왔음</a:t>
            </a:r>
            <a:endParaRPr lang="en-US" altLang="ko-KR" b="0" i="0" dirty="0">
              <a:solidFill>
                <a:srgbClr val="1D1C1D"/>
              </a:solidFill>
              <a:effectLst/>
              <a:latin typeface="Monac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-------------------------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Prompt: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Below is an instruction that describes a task. Write a response that appropriately completes the request.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제시하는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context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에서만 대답하고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context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에 없는 내용은 모르겠다고 대답해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context : '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아디오스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 팀은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8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명으로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구성되어있다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팀 안에 영상부서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챗봇부서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개발자부서가 있으며 총괄 팀장으로 서한울이 있어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각 부서의 팀장으로 영상부서 팀장은 김성일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챗봇부서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 팀장은 신대근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개발자부서 팀장은 정현수야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영상 부서에는 김성일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손명준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임경란이 있고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개발자부서에는 정현수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서한울이 있어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.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챗봇부서에는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 강동욱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강민지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신대근이 있고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풋풋이라는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 제품을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만들고있어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9495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튜닝 자체가 말투 학습에 중점이 </a:t>
            </a:r>
            <a:r>
              <a:rPr lang="ko-KR" altLang="en-US" dirty="0" err="1"/>
              <a:t>되었다보니</a:t>
            </a:r>
            <a:r>
              <a:rPr lang="ko-KR" altLang="en-US" dirty="0"/>
              <a:t> 모델 평가 방식 선정에 있어 어려움이 있었는데 </a:t>
            </a:r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/>
              <a:t>open ko </a:t>
            </a:r>
            <a:r>
              <a:rPr lang="en-US" altLang="ko-KR" dirty="0" err="1"/>
              <a:t>llm</a:t>
            </a:r>
            <a:r>
              <a:rPr lang="ko-KR" altLang="en-US" dirty="0"/>
              <a:t> 리더보드에서 </a:t>
            </a:r>
            <a:r>
              <a:rPr lang="en-US" altLang="ko-KR" dirty="0" err="1"/>
              <a:t>llm</a:t>
            </a:r>
            <a:r>
              <a:rPr lang="en-US" altLang="ko-KR" dirty="0"/>
              <a:t> </a:t>
            </a:r>
            <a:r>
              <a:rPr lang="ko-KR" altLang="en-US" dirty="0"/>
              <a:t>한국어 능력 종합 평가를 진행했더니 점수가 그렇게 좋지만은 </a:t>
            </a:r>
            <a:r>
              <a:rPr lang="ko-KR" altLang="en-US" dirty="0" err="1"/>
              <a:t>않았어서</a:t>
            </a:r>
            <a:endParaRPr lang="en-US" altLang="ko-KR" dirty="0"/>
          </a:p>
          <a:p>
            <a:r>
              <a:rPr lang="en-US" altLang="ko-KR" dirty="0"/>
              <a:t>Human evaluation</a:t>
            </a:r>
            <a:r>
              <a:rPr lang="ko-KR" altLang="en-US" dirty="0"/>
              <a:t> 방식으로 저희가 원하는 튜닝의 목적을 이뤘는지 직접 평가 지표를 위와 같이 선정을 했고</a:t>
            </a:r>
            <a:endParaRPr lang="en-US" altLang="ko-KR" dirty="0"/>
          </a:p>
          <a:p>
            <a:r>
              <a:rPr lang="ko-KR" altLang="en-US" dirty="0"/>
              <a:t>동일한 질문에 대해서 모델별로 답변에 따라 점수를 매겨서 위와 같은 평가 결과를 볼 수 있었음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973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선정 모델 </a:t>
            </a:r>
            <a:r>
              <a:rPr lang="ko-KR" altLang="en-US" dirty="0" err="1"/>
              <a:t>허깅페이스에</a:t>
            </a:r>
            <a:r>
              <a:rPr lang="ko-KR" altLang="en-US" dirty="0"/>
              <a:t> </a:t>
            </a:r>
            <a:r>
              <a:rPr lang="ko-KR" altLang="en-US" dirty="0" err="1"/>
              <a:t>올라가있음</a:t>
            </a:r>
            <a:r>
              <a:rPr lang="ko-KR" altLang="en-US" dirty="0"/>
              <a:t> </a:t>
            </a:r>
            <a:r>
              <a:rPr lang="en-US" altLang="ko-KR" dirty="0"/>
              <a:t>big </a:t>
            </a:r>
            <a:r>
              <a:rPr lang="en-US" altLang="ko-KR" dirty="0" err="1"/>
              <a:t>fut</a:t>
            </a:r>
            <a:r>
              <a:rPr lang="en-US" altLang="ko-KR" dirty="0"/>
              <a:t> final</a:t>
            </a:r>
            <a:r>
              <a:rPr lang="ko-KR" altLang="en-US" dirty="0"/>
              <a:t>이라는 모델로 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8235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Rag </a:t>
            </a:r>
            <a:r>
              <a:rPr lang="ko-KR" altLang="en-US" dirty="0"/>
              <a:t>진행에 있어서는 데이터는 위 </a:t>
            </a:r>
            <a:r>
              <a:rPr lang="ko-KR" altLang="en-US" dirty="0" err="1"/>
              <a:t>파인튜닝된</a:t>
            </a:r>
            <a:r>
              <a:rPr lang="ko-KR" altLang="en-US" dirty="0"/>
              <a:t> 모델에다가 적용을 진행 했고 데이터는 위와 같음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9679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풋살과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연관된 사이트 중 매칭 사이트가 다양하게 활성화가 되어있는데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기존 사이트에는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그러나 웹사이트는 선수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팀관리의 기능이 있지만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기능 또한 선수 등록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삭제 기능만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사용자들이 적극적으로 사용하지 못함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그리고 일회성으로 운영되어 팀의 경기 기록을 바탕으로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커뮤니티가 활성화 되어있지 않음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슬라이드를 두 개로 해서 문제점 </a:t>
            </a:r>
            <a:r>
              <a:rPr kumimoji="1" lang="ko-KR" altLang="en-US" dirty="0" err="1"/>
              <a:t>다루든가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 슬라이드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 하나에 두 개 정도 넣어서 다루기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 슬라이드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풋살</a:t>
            </a:r>
            <a:r>
              <a:rPr kumimoji="1" lang="ko-KR" altLang="en-US" dirty="0"/>
              <a:t> 시장 증가 추세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시스템 등은 변화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비슷한 서비스 없음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어떠한 이유로**수요 있음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필요로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** 수요조사를 한 적은 </a:t>
            </a:r>
            <a:r>
              <a:rPr kumimoji="1" lang="ko-KR" altLang="en-US" dirty="0" err="1"/>
              <a:t>없을테니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가장 흔히 기록하는 플랫폼이 인스타라면 해시태그 확인하기</a:t>
            </a:r>
            <a:br>
              <a:rPr kumimoji="1" lang="en-US" altLang="ko-KR" dirty="0"/>
            </a:br>
            <a:r>
              <a:rPr kumimoji="1" lang="en-US" altLang="ko-KR" dirty="0"/>
              <a:t>ex. #</a:t>
            </a:r>
            <a:r>
              <a:rPr kumimoji="1" lang="ko-KR" altLang="en-US" dirty="0" err="1"/>
              <a:t>풋살스토리</a:t>
            </a:r>
            <a:r>
              <a:rPr kumimoji="1" lang="ko-KR" altLang="en-US" dirty="0"/>
              <a:t> 해시태그 게시물 수가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개다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기록하고 싶어하는 수요가 분명하다</a:t>
            </a:r>
            <a:r>
              <a:rPr kumimoji="1" lang="en-US" altLang="ko-KR" dirty="0"/>
              <a:t>~</a:t>
            </a:r>
            <a:r>
              <a:rPr kumimoji="1" lang="ko-KR" altLang="en-US" dirty="0"/>
              <a:t> 보여줌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39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SzPct val="101000"/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chemeClr val="tx1"/>
                </a:solidFill>
              </a:rPr>
              <a:t>활용 데이터  </a:t>
            </a:r>
            <a:r>
              <a:rPr lang="en-US" altLang="ko-KR" sz="1200" dirty="0">
                <a:solidFill>
                  <a:schemeClr val="tx1"/>
                </a:solidFill>
              </a:rPr>
              <a:t>:   </a:t>
            </a:r>
            <a:r>
              <a:rPr lang="ko-KR" altLang="en-US" sz="1200" dirty="0" err="1">
                <a:solidFill>
                  <a:schemeClr val="tx1"/>
                </a:solidFill>
              </a:rPr>
              <a:t>풋살</a:t>
            </a:r>
            <a:r>
              <a:rPr lang="ko-KR" altLang="en-US" sz="1200" dirty="0">
                <a:solidFill>
                  <a:schemeClr val="tx1"/>
                </a:solidFill>
              </a:rPr>
              <a:t> 규정 </a:t>
            </a:r>
            <a:r>
              <a:rPr lang="en-US" altLang="ko-KR" sz="1200" dirty="0">
                <a:solidFill>
                  <a:schemeClr val="tx1"/>
                </a:solidFill>
              </a:rPr>
              <a:t>pdf, </a:t>
            </a:r>
            <a:r>
              <a:rPr lang="ko-KR" altLang="en-US" sz="1200" dirty="0" err="1">
                <a:solidFill>
                  <a:schemeClr val="tx1"/>
                </a:solidFill>
              </a:rPr>
              <a:t>풋살</a:t>
            </a:r>
            <a:r>
              <a:rPr lang="ko-KR" altLang="en-US" sz="1200" dirty="0">
                <a:solidFill>
                  <a:schemeClr val="tx1"/>
                </a:solidFill>
              </a:rPr>
              <a:t> 칼럼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지역별 구장 주소</a:t>
            </a:r>
            <a:r>
              <a:rPr lang="en-US" altLang="ko-KR" sz="1200" dirty="0">
                <a:solidFill>
                  <a:schemeClr val="tx1"/>
                </a:solidFill>
              </a:rPr>
              <a:t>, FAQ, </a:t>
            </a:r>
            <a:r>
              <a:rPr lang="ko-KR" altLang="en-US" sz="12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팀소개</a:t>
            </a:r>
            <a:r>
              <a:rPr lang="ko-KR" altLang="en-US" sz="1200" dirty="0">
                <a:solidFill>
                  <a:schemeClr val="tx1"/>
                </a:solidFill>
              </a:rPr>
              <a:t> 데이터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SzPct val="101000"/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chemeClr val="tx1"/>
                </a:solidFill>
              </a:rPr>
              <a:t>데이터 출처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형식 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9971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8039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4572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1.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컨테이너 기반 환경의 개발 구축서비스 업그레이드 시 서비스 중단 범위를 최소화할 수 있고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의존성을 관리하기 용이한 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CI/CD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및 컨테이너 기반 환경을 구축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2.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로컬과 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http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환경에서만 사용 가능한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api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주소 대신 도메인을 발급받아 보안 기능이 강화된 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https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환경을 사용자에게 제공 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+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사용자가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url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을 쉽게 기억하고 접속할 수 있도록 개선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1939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1204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3286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45642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80255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49371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086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풋살과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연관된 사이트 중 매칭 프로그램이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활성화 되어 가고 있음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바로매치나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플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랩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등 모르는 팀들끼리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매칭을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시켜주고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용병을 관리하는 웹 사이트는 다양하고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잘 운영되고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그러나 웹사이트는 선수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팀관리의 기능이 있지만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기능 또한 선수 등록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삭제 기능만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사용자들이 적극적으로 사용하지 못함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그리고 일회성으로 운영되어 팀의 경기 기록을 바탕으로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커뮤니티가 활성화 되어있지 않음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슬라이드를 두 개로 해서 문제점 </a:t>
            </a:r>
            <a:r>
              <a:rPr kumimoji="1" lang="ko-KR" altLang="en-US" dirty="0" err="1"/>
              <a:t>다루든가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 슬라이드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 하나에 두 개 정도 넣어서 다루기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 슬라이드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풋살</a:t>
            </a:r>
            <a:r>
              <a:rPr kumimoji="1" lang="ko-KR" altLang="en-US" dirty="0"/>
              <a:t> 시장 증가 추세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시스템 등은 변화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비슷한 서비스 없음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어떠한 이유로**수요 있음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필요로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** 수요조사를 한 적은 </a:t>
            </a:r>
            <a:r>
              <a:rPr kumimoji="1" lang="ko-KR" altLang="en-US" dirty="0" err="1"/>
              <a:t>없을테니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가장 흔히 기록하는 플랫폼이 인스타라면 해시태그 확인하기</a:t>
            </a:r>
            <a:br>
              <a:rPr kumimoji="1" lang="en-US" altLang="ko-KR" dirty="0"/>
            </a:br>
            <a:r>
              <a:rPr kumimoji="1" lang="en-US" altLang="ko-KR" dirty="0"/>
              <a:t>ex. #</a:t>
            </a:r>
            <a:r>
              <a:rPr kumimoji="1" lang="ko-KR" altLang="en-US" dirty="0" err="1"/>
              <a:t>풋살스토리</a:t>
            </a:r>
            <a:r>
              <a:rPr kumimoji="1" lang="ko-KR" altLang="en-US" dirty="0"/>
              <a:t> 해시태그 게시물 수가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개다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기록하고 싶어하는 수요가 분명하다</a:t>
            </a:r>
            <a:r>
              <a:rPr kumimoji="1" lang="en-US" altLang="ko-KR" dirty="0"/>
              <a:t>~</a:t>
            </a:r>
            <a:r>
              <a:rPr kumimoji="1" lang="ko-KR" altLang="en-US" dirty="0"/>
              <a:t> 보여줌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8522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1168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11604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5366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35144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76777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7772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풋살과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연관된 사이트 중 매칭 프로그램이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활성화 되어 가고 있음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바로매치나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플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랩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등 모르는 팀들끼리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매칭을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시켜주고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용병을 관리하는 웹 사이트는 다양하고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잘 운영되고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그러나 웹사이트는 선수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팀관리의 기능이 있지만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기능 또한 선수 등록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삭제 기능만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사용자들이 적극적으로 사용하지 못함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그리고 일회성으로 운영되어 팀의 경기 기록을 바탕으로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커뮤니티가 활성화 되어있지 않음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슬라이드를 두 개로 해서 문제점 </a:t>
            </a:r>
            <a:r>
              <a:rPr kumimoji="1" lang="ko-KR" altLang="en-US" dirty="0" err="1"/>
              <a:t>다루든가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 슬라이드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 하나에 두 개 정도 넣어서 다루기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 슬라이드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풋살</a:t>
            </a:r>
            <a:r>
              <a:rPr kumimoji="1" lang="ko-KR" altLang="en-US" dirty="0"/>
              <a:t> 시장 증가 추세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시스템 등은 변화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비슷한 서비스 없음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어떠한 이유로**수요 있음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필요로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** 수요조사를 한 적은 </a:t>
            </a:r>
            <a:r>
              <a:rPr kumimoji="1" lang="ko-KR" altLang="en-US" dirty="0" err="1"/>
              <a:t>없을테니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가장 흔히 기록하는 플랫폼이 인스타라면 해시태그 확인하기</a:t>
            </a:r>
            <a:br>
              <a:rPr kumimoji="1" lang="en-US" altLang="ko-KR" dirty="0"/>
            </a:br>
            <a:r>
              <a:rPr kumimoji="1" lang="en-US" altLang="ko-KR" dirty="0"/>
              <a:t>ex. #</a:t>
            </a:r>
            <a:r>
              <a:rPr kumimoji="1" lang="ko-KR" altLang="en-US" dirty="0" err="1"/>
              <a:t>풋살스토리</a:t>
            </a:r>
            <a:r>
              <a:rPr kumimoji="1" lang="ko-KR" altLang="en-US" dirty="0"/>
              <a:t> 해시태그 게시물 수가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개다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기록하고 싶어하는 수요가 분명하다</a:t>
            </a:r>
            <a:r>
              <a:rPr kumimoji="1" lang="en-US" altLang="ko-KR" dirty="0"/>
              <a:t>~</a:t>
            </a:r>
            <a:r>
              <a:rPr kumimoji="1" lang="ko-KR" altLang="en-US" dirty="0"/>
              <a:t> 보여줌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0814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7085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풋살과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연관된 사이트 중 매칭 프로그램이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활성화 되어 가고 있음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바로매치나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플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랩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등 모르는 팀들끼리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매칭을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시켜주고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용병을 관리하는 웹 사이트는 다양하고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잘 운영되고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그러나 웹사이트는 선수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팀관리의 기능이 있지만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기능 또한 선수 등록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삭제 기능만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사용자들이 적극적으로 사용하지 못함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그리고 일회성으로 운영되어 팀의 경기 기록을 바탕으로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커뮤니티가 활성화 되어있지 않음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슬라이드를 두 개로 해서 문제점 </a:t>
            </a:r>
            <a:r>
              <a:rPr kumimoji="1" lang="ko-KR" altLang="en-US" dirty="0" err="1"/>
              <a:t>다루든가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 슬라이드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 하나에 두 개 정도 넣어서 다루기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 슬라이드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풋살</a:t>
            </a:r>
            <a:r>
              <a:rPr kumimoji="1" lang="ko-KR" altLang="en-US" dirty="0"/>
              <a:t> 시장 증가 추세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시스템 등은 변화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비슷한 서비스 없음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어떠한 이유로**수요 있음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필요로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** 수요조사를 한 적은 </a:t>
            </a:r>
            <a:r>
              <a:rPr kumimoji="1" lang="ko-KR" altLang="en-US" dirty="0" err="1"/>
              <a:t>없을테니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가장 흔히 기록하는 플랫폼이 인스타라면 해시태그 확인하기</a:t>
            </a:r>
            <a:br>
              <a:rPr kumimoji="1" lang="en-US" altLang="ko-KR" dirty="0"/>
            </a:br>
            <a:r>
              <a:rPr kumimoji="1" lang="en-US" altLang="ko-KR" dirty="0"/>
              <a:t>ex. #</a:t>
            </a:r>
            <a:r>
              <a:rPr kumimoji="1" lang="ko-KR" altLang="en-US" dirty="0" err="1"/>
              <a:t>풋살스토리</a:t>
            </a:r>
            <a:r>
              <a:rPr kumimoji="1" lang="ko-KR" altLang="en-US" dirty="0"/>
              <a:t> 해시태그 게시물 수가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개다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기록하고 싶어하는 수요가 분명하다</a:t>
            </a:r>
            <a:r>
              <a:rPr kumimoji="1" lang="en-US" altLang="ko-KR" dirty="0"/>
              <a:t>~</a:t>
            </a:r>
            <a:r>
              <a:rPr kumimoji="1" lang="ko-KR" altLang="en-US" dirty="0"/>
              <a:t> 보여줌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7594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4537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401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C295E-B670-4CAA-88EE-F6C296B28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2B6855-3634-4DD2-B602-7DAE18CDD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82008A-E114-405D-A42D-74A5A7C7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D95D2-74D2-4F0C-82E5-A4E40AA2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1B8AF-C771-4F00-A4AC-BC425D37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729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1BA85-7C03-4B93-B0B5-CFDBF48C0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940834-F05F-4A13-BC2E-4694CC90CD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62B4AA-D278-416D-BB80-B4E02B0D4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9F079B-CE41-4AC8-BC52-3B24FC97C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664962-0FA5-4207-9273-12CBCE21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FA3D9A-DCA7-4EB3-849C-1CE91B8A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543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E15E6-7048-48D6-87A9-97A9CD69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B170C1-1F06-44A5-AA15-5AB05496F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880111-A737-49C9-8C45-B9290793F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B3B7EF-A6CF-4786-A279-9B8E4004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F581CA-B8A7-4F67-BFF9-F48E2D7D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102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BECCEB-1DBE-4D22-A1A9-90498CC560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84D50E-EAF2-4018-9C8D-2017B6546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2BB6A8-26E3-4DEC-88A0-6D0DCE51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8DDD9-B168-4B1F-B697-35D3AFC0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EB5425-91D0-43ED-B3DC-C1214C3A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98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76E18-6D2C-4D88-8B93-3DF6FDC1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36BC85-E884-4BA7-85B7-34F7C6A39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234B95-411D-4465-9A98-3485BD9E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B2C96A-1BAF-437D-89F5-1F198C9E3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7EBD1C-D55F-485F-ABAB-613AD178A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54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B82CA-AE4F-4C67-8020-9CE1E0AA9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F91D5E-3E5E-42BF-B89E-68B287061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E6F01-2092-40B2-9CD5-4D0BC659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FD622-C461-4A81-8B15-80BDB9CF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A5AC7-01E0-47C7-9D65-77658FD4D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1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45D86-E868-48B1-B0AE-2737C0AC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CC7749-F128-40A3-B0B4-138EDF616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9370E-0E1B-4605-B7ED-B5CA7CCE6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A91B86-7C54-4607-A459-5193C163D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D8E61B-DE06-4794-A9DF-FBAD529A1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7C8660-1836-4DE9-91C8-E75F5715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9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1AAD6-8FB9-4980-8BCC-FEB56542D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08A077-77DD-4B39-ACCD-669CE69A3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0AD570-90E9-4FF9-8F02-CD8CA38CF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C34542-CD07-4724-A095-91F2667FF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2F2A50-41F3-449F-BE98-E46D35A3A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7F6917-0718-43E0-81DE-7C6034C5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F633C9-2537-41C3-8F29-86105E11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2C19D7-01A4-424C-B1A7-D1771FEE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82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122E7-6A73-4FD5-9D0D-CF096C8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7EF32E-65B4-4F7E-B794-B0E3361C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D27072-2EE4-4982-BC12-B3C99995A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C136C0-04E5-4440-9F17-C165DFFC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9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98214A-1528-4DEC-8CD0-84D004674FC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D2B650-9861-41FB-985A-39811366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9ECAE4-0636-42C1-9200-64F75DAE5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F96E74-2AA9-45B0-AE52-CE07A9477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59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98214A-1528-4DEC-8CD0-84D004674FC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D2B650-9861-41FB-985A-39811366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9ECAE4-0636-42C1-9200-64F75DAE5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F96E74-2AA9-45B0-AE52-CE07A9477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99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C97FC-BA94-49E8-9C51-DF3E760C8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772FB9-A451-41C1-9D8F-2AEF08A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58D5BC-A3B2-484E-8FCA-239820237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F83BEB-C7C5-4188-92EF-1DD76AB2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AA593F-B035-40F7-BD64-BFDD199C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E67918-420E-4D5A-BCF5-135A3392B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6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214DA0-82F0-4591-AA1F-21868471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6890F5-60CC-4D01-9A4F-10BCAFAC5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EDCDFC-82B3-4CE7-BDE0-7186E7305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EA6619-E016-4EAE-AFBC-2BDEF8127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98ADD8-EBE9-4B13-9F9D-6C6E40E74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19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5.png"/><Relationship Id="rId7" Type="http://schemas.openxmlformats.org/officeDocument/2006/relationships/slide" Target="slide1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5.xml"/><Relationship Id="rId5" Type="http://schemas.openxmlformats.org/officeDocument/2006/relationships/slide" Target="slide12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svg"/><Relationship Id="rId3" Type="http://schemas.openxmlformats.org/officeDocument/2006/relationships/image" Target="../media/image5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jpe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5.jpe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10" Type="http://schemas.openxmlformats.org/officeDocument/2006/relationships/image" Target="../media/image39.jpeg"/><Relationship Id="rId19" Type="http://schemas.openxmlformats.org/officeDocument/2006/relationships/image" Target="../media/image48.png"/><Relationship Id="rId4" Type="http://schemas.openxmlformats.org/officeDocument/2006/relationships/image" Target="../media/image6.sv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svg"/><Relationship Id="rId3" Type="http://schemas.openxmlformats.org/officeDocument/2006/relationships/image" Target="../media/image6.sv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17" Type="http://schemas.openxmlformats.org/officeDocument/2006/relationships/image" Target="../media/image73.png"/><Relationship Id="rId2" Type="http://schemas.openxmlformats.org/officeDocument/2006/relationships/image" Target="../media/image5.png"/><Relationship Id="rId16" Type="http://schemas.openxmlformats.org/officeDocument/2006/relationships/image" Target="../media/image72.png"/><Relationship Id="rId20" Type="http://schemas.openxmlformats.org/officeDocument/2006/relationships/image" Target="../media/image76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0.jpeg"/><Relationship Id="rId5" Type="http://schemas.openxmlformats.org/officeDocument/2006/relationships/image" Target="../media/image89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5.png"/><Relationship Id="rId7" Type="http://schemas.openxmlformats.org/officeDocument/2006/relationships/image" Target="../media/image9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6.svg"/><Relationship Id="rId9" Type="http://schemas.openxmlformats.org/officeDocument/2006/relationships/image" Target="../media/image95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hyperlink" Target="https://drive.google.com/file/d/1HWAHN6_Wxi0quOTne9_nbLv_fUaQWCg5/view?usp=shar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6.svg"/><Relationship Id="rId7" Type="http://schemas.openxmlformats.org/officeDocument/2006/relationships/image" Target="../media/image10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0.png"/><Relationship Id="rId4" Type="http://schemas.openxmlformats.org/officeDocument/2006/relationships/image" Target="../media/image1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5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2.jpe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6.svg"/><Relationship Id="rId9" Type="http://schemas.openxmlformats.org/officeDocument/2006/relationships/image" Target="../media/image125.png"/><Relationship Id="rId14" Type="http://schemas.openxmlformats.org/officeDocument/2006/relationships/image" Target="../media/image130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2.png"/><Relationship Id="rId4" Type="http://schemas.openxmlformats.org/officeDocument/2006/relationships/image" Target="../media/image6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3.png"/><Relationship Id="rId5" Type="http://schemas.openxmlformats.org/officeDocument/2006/relationships/image" Target="../media/image126.png"/><Relationship Id="rId4" Type="http://schemas.openxmlformats.org/officeDocument/2006/relationships/image" Target="../media/image6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6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1.xml"/><Relationship Id="rId4" Type="http://schemas.openxmlformats.org/officeDocument/2006/relationships/image" Target="../media/image6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6.png"/><Relationship Id="rId4" Type="http://schemas.openxmlformats.org/officeDocument/2006/relationships/image" Target="../media/image6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7.png"/><Relationship Id="rId4" Type="http://schemas.openxmlformats.org/officeDocument/2006/relationships/image" Target="../media/image6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6.svg"/><Relationship Id="rId7" Type="http://schemas.openxmlformats.org/officeDocument/2006/relationships/image" Target="../media/image1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5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3.png"/><Relationship Id="rId5" Type="http://schemas.openxmlformats.org/officeDocument/2006/relationships/image" Target="../media/image141.png"/><Relationship Id="rId4" Type="http://schemas.openxmlformats.org/officeDocument/2006/relationships/image" Target="../media/image6.svg"/><Relationship Id="rId9" Type="http://schemas.openxmlformats.org/officeDocument/2006/relationships/image" Target="../media/image1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7.png"/><Relationship Id="rId4" Type="http://schemas.openxmlformats.org/officeDocument/2006/relationships/image" Target="../media/image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pladata-encore/DA34-final-Football_Agora.git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8.png"/><Relationship Id="rId4" Type="http://schemas.openxmlformats.org/officeDocument/2006/relationships/image" Target="../media/image6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6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6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6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2.png"/><Relationship Id="rId4" Type="http://schemas.openxmlformats.org/officeDocument/2006/relationships/image" Target="../media/image6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6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6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6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6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9.png"/><Relationship Id="rId4" Type="http://schemas.openxmlformats.org/officeDocument/2006/relationships/image" Target="../media/image6.sv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13.209.235.183/" TargetMode="Externa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sv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축구장의 코너 호에 축구공">
            <a:extLst>
              <a:ext uri="{FF2B5EF4-FFF2-40B4-BE49-F238E27FC236}">
                <a16:creationId xmlns:a16="http://schemas.microsoft.com/office/drawing/2014/main" id="{17292B20-2EF5-E6A8-0719-827CC5EED3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ECA136-0A70-49BC-BEE1-CE257752112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0DCC21-B34D-7141-CE94-485B5000CB83}"/>
              </a:ext>
            </a:extLst>
          </p:cNvPr>
          <p:cNvSpPr/>
          <p:nvPr/>
        </p:nvSpPr>
        <p:spPr>
          <a:xfrm>
            <a:off x="10048875" y="6614756"/>
            <a:ext cx="2143124" cy="205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8B9CE5-EC80-4E77-A05A-2771FF373BC5}"/>
              </a:ext>
            </a:extLst>
          </p:cNvPr>
          <p:cNvSpPr txBox="1"/>
          <p:nvPr/>
        </p:nvSpPr>
        <p:spPr>
          <a:xfrm>
            <a:off x="1443897" y="629382"/>
            <a:ext cx="923201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b="1" dirty="0">
                <a:solidFill>
                  <a:schemeClr val="bg1"/>
                </a:solidFill>
              </a:rPr>
              <a:t>[        ]</a:t>
            </a:r>
            <a:endParaRPr lang="ko-KR" altLang="en-US" sz="287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F739A-9D27-5A29-70F3-75C081E8555C}"/>
              </a:ext>
            </a:extLst>
          </p:cNvPr>
          <p:cNvSpPr txBox="1"/>
          <p:nvPr/>
        </p:nvSpPr>
        <p:spPr>
          <a:xfrm>
            <a:off x="2814465" y="3560382"/>
            <a:ext cx="6490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우리만의 </a:t>
            </a:r>
            <a:r>
              <a:rPr lang="ko-KR" altLang="en-US" dirty="0" err="1">
                <a:solidFill>
                  <a:schemeClr val="bg1"/>
                </a:solidFill>
                <a:latin typeface="+mj-ea"/>
                <a:ea typeface="+mj-ea"/>
              </a:rPr>
              <a:t>풋살스토리를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직접 기록하고 공유할 수 있는 플랫폼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]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C27208-73C0-9433-21E3-652D57A2DD2D}"/>
              </a:ext>
            </a:extLst>
          </p:cNvPr>
          <p:cNvGrpSpPr/>
          <p:nvPr/>
        </p:nvGrpSpPr>
        <p:grpSpPr>
          <a:xfrm>
            <a:off x="482790" y="5807680"/>
            <a:ext cx="2942634" cy="380949"/>
            <a:chOff x="226740" y="6355111"/>
            <a:chExt cx="2942634" cy="380949"/>
          </a:xfrm>
        </p:grpSpPr>
        <p:sp>
          <p:nvSpPr>
            <p:cNvPr id="3" name="모서리가 둥근 직사각형 15">
              <a:extLst>
                <a:ext uri="{FF2B5EF4-FFF2-40B4-BE49-F238E27FC236}">
                  <a16:creationId xmlns:a16="http://schemas.microsoft.com/office/drawing/2014/main" id="{BB05DAF5-D542-B9A5-8004-CFB1C2BD95DE}"/>
                </a:ext>
              </a:extLst>
            </p:cNvPr>
            <p:cNvSpPr/>
            <p:nvPr/>
          </p:nvSpPr>
          <p:spPr>
            <a:xfrm>
              <a:off x="226740" y="6355111"/>
              <a:ext cx="2942634" cy="380949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2000" spc="-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</a:t>
              </a:r>
              <a:r>
                <a:rPr kumimoji="1" lang="en-US" altLang="ko-KR" sz="2000" spc="-50" dirty="0">
                  <a:solidFill>
                    <a:schemeClr val="bg1"/>
                  </a:solidFill>
                  <a:latin typeface="+mj-ea"/>
                  <a:ea typeface="+mj-ea"/>
                </a:rPr>
                <a:t>Team</a:t>
              </a:r>
              <a:r>
                <a:rPr kumimoji="1" lang="ko-KR" altLang="en-US" sz="2000" spc="-5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kumimoji="1" lang="en-US" altLang="ko-KR" sz="2000" spc="-50" dirty="0">
                  <a:solidFill>
                    <a:schemeClr val="bg1"/>
                  </a:solidFill>
                  <a:latin typeface="+mj-ea"/>
                  <a:ea typeface="+mj-ea"/>
                </a:rPr>
                <a:t>Adios</a:t>
              </a:r>
              <a:endParaRPr kumimoji="1" lang="ko-KR" altLang="en-US" sz="2000" spc="-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7" name="직선 연결선 9">
              <a:extLst>
                <a:ext uri="{FF2B5EF4-FFF2-40B4-BE49-F238E27FC236}">
                  <a16:creationId xmlns:a16="http://schemas.microsoft.com/office/drawing/2014/main" id="{D622479E-B1D9-B43D-CC2D-A7E15F76480E}"/>
                </a:ext>
              </a:extLst>
            </p:cNvPr>
            <p:cNvCxnSpPr>
              <a:cxnSpLocks/>
            </p:cNvCxnSpPr>
            <p:nvPr/>
          </p:nvCxnSpPr>
          <p:spPr>
            <a:xfrm>
              <a:off x="380772" y="6426342"/>
              <a:ext cx="0" cy="238486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618F6C3-B7ED-427B-AF20-629C9F54FB93}"/>
              </a:ext>
            </a:extLst>
          </p:cNvPr>
          <p:cNvSpPr txBox="1"/>
          <p:nvPr/>
        </p:nvSpPr>
        <p:spPr>
          <a:xfrm>
            <a:off x="2938889" y="1979148"/>
            <a:ext cx="62420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ea"/>
                <a:ea typeface="+mj-ea"/>
              </a:rPr>
              <a:t>Football Agora</a:t>
            </a:r>
            <a:endParaRPr lang="ko-KR" altLang="en-US" sz="8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94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138944" y="297241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기획 및 추진 계획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74392" y="154432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2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54864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12234" y="137674"/>
            <a:ext cx="3967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프로젝트 진행 순서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7332" y="90992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0394575-F36A-32EC-0C0E-489D17F7922E}"/>
              </a:ext>
            </a:extLst>
          </p:cNvPr>
          <p:cNvSpPr/>
          <p:nvPr/>
        </p:nvSpPr>
        <p:spPr>
          <a:xfrm>
            <a:off x="611332" y="1348260"/>
            <a:ext cx="11044640" cy="4798540"/>
          </a:xfrm>
          <a:prstGeom prst="roundRect">
            <a:avLst>
              <a:gd name="adj" fmla="val 5775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DDE2EF-01E6-6E50-7583-6A3F04555D36}"/>
              </a:ext>
            </a:extLst>
          </p:cNvPr>
          <p:cNvSpPr/>
          <p:nvPr/>
        </p:nvSpPr>
        <p:spPr>
          <a:xfrm>
            <a:off x="837624" y="4935610"/>
            <a:ext cx="7814734" cy="972000"/>
          </a:xfrm>
          <a:prstGeom prst="rect">
            <a:avLst/>
          </a:prstGeom>
          <a:solidFill>
            <a:srgbClr val="9DB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057302A-5132-459D-85CB-44471D92D9D9}"/>
              </a:ext>
            </a:extLst>
          </p:cNvPr>
          <p:cNvSpPr/>
          <p:nvPr/>
        </p:nvSpPr>
        <p:spPr>
          <a:xfrm>
            <a:off x="1041098" y="5087021"/>
            <a:ext cx="2553297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일반 기능 구현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회원가입 </a:t>
            </a: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·</a:t>
            </a:r>
            <a:r>
              <a:rPr lang="ko-KR" altLang="en-US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로그인 등</a:t>
            </a: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5EACBF6-5DDD-7203-82B4-009C4ABCE0F1}"/>
              </a:ext>
            </a:extLst>
          </p:cNvPr>
          <p:cNvSpPr/>
          <p:nvPr/>
        </p:nvSpPr>
        <p:spPr>
          <a:xfrm>
            <a:off x="4245614" y="5087021"/>
            <a:ext cx="2026850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AWS </a:t>
            </a:r>
            <a:r>
              <a:rPr lang="ko-KR" altLang="en-US" dirty="0">
                <a:solidFill>
                  <a:schemeClr val="tx1"/>
                </a:solidFill>
              </a:rPr>
              <a:t>서버 호스팅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6FDDADB-B402-81A1-F86B-5C2E38AC85B1}"/>
              </a:ext>
            </a:extLst>
          </p:cNvPr>
          <p:cNvSpPr/>
          <p:nvPr/>
        </p:nvSpPr>
        <p:spPr>
          <a:xfrm>
            <a:off x="6970969" y="5087021"/>
            <a:ext cx="1539839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 배포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74D0C4-7A03-B0F8-D488-9C36727ABFFF}"/>
              </a:ext>
            </a:extLst>
          </p:cNvPr>
          <p:cNvSpPr txBox="1"/>
          <p:nvPr/>
        </p:nvSpPr>
        <p:spPr>
          <a:xfrm>
            <a:off x="763282" y="3034932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이행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ADFA87C-3ABC-44C5-81E1-4603ED687A95}"/>
              </a:ext>
            </a:extLst>
          </p:cNvPr>
          <p:cNvSpPr/>
          <p:nvPr/>
        </p:nvSpPr>
        <p:spPr>
          <a:xfrm>
            <a:off x="837625" y="3486222"/>
            <a:ext cx="7428863" cy="972000"/>
          </a:xfrm>
          <a:prstGeom prst="rect">
            <a:avLst/>
          </a:prstGeom>
          <a:solidFill>
            <a:srgbClr val="9DB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271EF04-B179-3AB3-9F4F-394FDB470980}"/>
              </a:ext>
            </a:extLst>
          </p:cNvPr>
          <p:cNvSpPr/>
          <p:nvPr/>
        </p:nvSpPr>
        <p:spPr>
          <a:xfrm>
            <a:off x="6138970" y="3624196"/>
            <a:ext cx="1851790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개발환경 구축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48FAFE5-5B28-E205-9A74-6373C9F1351F}"/>
              </a:ext>
            </a:extLst>
          </p:cNvPr>
          <p:cNvSpPr/>
          <p:nvPr/>
        </p:nvSpPr>
        <p:spPr>
          <a:xfrm>
            <a:off x="4216385" y="3632914"/>
            <a:ext cx="1277063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Git </a:t>
            </a:r>
            <a:r>
              <a:rPr lang="ko-KR" altLang="en-US" dirty="0">
                <a:solidFill>
                  <a:schemeClr val="tx1"/>
                </a:solidFill>
              </a:rPr>
              <a:t>연동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960CEE3-14FD-4AB5-AF01-75019C271C4D}"/>
              </a:ext>
            </a:extLst>
          </p:cNvPr>
          <p:cNvSpPr/>
          <p:nvPr/>
        </p:nvSpPr>
        <p:spPr>
          <a:xfrm>
            <a:off x="1038914" y="3636319"/>
            <a:ext cx="2555482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핵심 기능 구현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영상분석 </a:t>
            </a: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·</a:t>
            </a:r>
            <a:r>
              <a:rPr lang="ko-KR" altLang="en-US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챗봇</a:t>
            </a:r>
            <a:r>
              <a:rPr lang="ko-KR" altLang="en-US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모델</a:t>
            </a: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9BF2953-85FE-7593-CE2A-D621CD6E2CCB}"/>
              </a:ext>
            </a:extLst>
          </p:cNvPr>
          <p:cNvCxnSpPr>
            <a:cxnSpLocks/>
          </p:cNvCxnSpPr>
          <p:nvPr/>
        </p:nvCxnSpPr>
        <p:spPr>
          <a:xfrm flipH="1">
            <a:off x="3719595" y="3998773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64AE6D2-4222-6BF4-876A-A0C60984E690}"/>
              </a:ext>
            </a:extLst>
          </p:cNvPr>
          <p:cNvCxnSpPr>
            <a:cxnSpLocks/>
          </p:cNvCxnSpPr>
          <p:nvPr/>
        </p:nvCxnSpPr>
        <p:spPr>
          <a:xfrm flipH="1">
            <a:off x="5637598" y="3998773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0DF7D7F-02DA-FBEC-5A14-2AF66C3C038A}"/>
              </a:ext>
            </a:extLst>
          </p:cNvPr>
          <p:cNvCxnSpPr>
            <a:cxnSpLocks/>
          </p:cNvCxnSpPr>
          <p:nvPr/>
        </p:nvCxnSpPr>
        <p:spPr>
          <a:xfrm>
            <a:off x="2291899" y="4504402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6439A5B-A91D-699B-3A8E-6A2150DC2646}"/>
              </a:ext>
            </a:extLst>
          </p:cNvPr>
          <p:cNvCxnSpPr>
            <a:cxnSpLocks/>
          </p:cNvCxnSpPr>
          <p:nvPr/>
        </p:nvCxnSpPr>
        <p:spPr>
          <a:xfrm>
            <a:off x="3719595" y="5436705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858653B-A919-445B-791C-AA0DB7C8C94A}"/>
              </a:ext>
            </a:extLst>
          </p:cNvPr>
          <p:cNvCxnSpPr>
            <a:cxnSpLocks/>
          </p:cNvCxnSpPr>
          <p:nvPr/>
        </p:nvCxnSpPr>
        <p:spPr>
          <a:xfrm>
            <a:off x="6412385" y="5436705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1E8259-2001-EF13-18D9-82D5D726385B}"/>
              </a:ext>
            </a:extLst>
          </p:cNvPr>
          <p:cNvSpPr/>
          <p:nvPr/>
        </p:nvSpPr>
        <p:spPr>
          <a:xfrm>
            <a:off x="837625" y="2038265"/>
            <a:ext cx="4034193" cy="970569"/>
          </a:xfrm>
          <a:prstGeom prst="rect">
            <a:avLst/>
          </a:prstGeom>
          <a:solidFill>
            <a:srgbClr val="CCC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E895BDD-AF8D-061C-E023-CFDDC305EC30}"/>
              </a:ext>
            </a:extLst>
          </p:cNvPr>
          <p:cNvSpPr/>
          <p:nvPr/>
        </p:nvSpPr>
        <p:spPr>
          <a:xfrm>
            <a:off x="1038914" y="2163301"/>
            <a:ext cx="1401492" cy="68675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 기획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3544E07-AE91-FE90-AB20-4F52AC2FE728}"/>
              </a:ext>
            </a:extLst>
          </p:cNvPr>
          <p:cNvCxnSpPr>
            <a:cxnSpLocks/>
          </p:cNvCxnSpPr>
          <p:nvPr/>
        </p:nvCxnSpPr>
        <p:spPr>
          <a:xfrm>
            <a:off x="2603785" y="2513397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hlinkClick r:id="rId5" action="ppaction://hlinksldjump"/>
            <a:extLst>
              <a:ext uri="{FF2B5EF4-FFF2-40B4-BE49-F238E27FC236}">
                <a16:creationId xmlns:a16="http://schemas.microsoft.com/office/drawing/2014/main" id="{260E064C-1200-B14E-20D2-81EAAE49C9CF}"/>
              </a:ext>
            </a:extLst>
          </p:cNvPr>
          <p:cNvSpPr/>
          <p:nvPr/>
        </p:nvSpPr>
        <p:spPr>
          <a:xfrm>
            <a:off x="3131216" y="2163301"/>
            <a:ext cx="1558268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요구사항 정리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4088BC-9030-F90F-BE33-EA54E72CE52F}"/>
              </a:ext>
            </a:extLst>
          </p:cNvPr>
          <p:cNvSpPr txBox="1"/>
          <p:nvPr/>
        </p:nvSpPr>
        <p:spPr>
          <a:xfrm>
            <a:off x="837624" y="158697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/>
              <a:t>기획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2A802-AAE9-D024-4B07-159ADD7246DF}"/>
              </a:ext>
            </a:extLst>
          </p:cNvPr>
          <p:cNvSpPr txBox="1"/>
          <p:nvPr/>
        </p:nvSpPr>
        <p:spPr>
          <a:xfrm>
            <a:off x="4996237" y="1582812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ECF3C3-3F6A-5F3F-7498-04E7BD206140}"/>
              </a:ext>
            </a:extLst>
          </p:cNvPr>
          <p:cNvSpPr/>
          <p:nvPr/>
        </p:nvSpPr>
        <p:spPr>
          <a:xfrm>
            <a:off x="5035198" y="2027397"/>
            <a:ext cx="6319178" cy="972000"/>
          </a:xfrm>
          <a:prstGeom prst="rect">
            <a:avLst/>
          </a:prstGeom>
          <a:solidFill>
            <a:srgbClr val="F8E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8AD163A-7E33-8933-3781-3447B5CA0906}"/>
              </a:ext>
            </a:extLst>
          </p:cNvPr>
          <p:cNvSpPr/>
          <p:nvPr/>
        </p:nvSpPr>
        <p:spPr>
          <a:xfrm>
            <a:off x="5269374" y="2169138"/>
            <a:ext cx="2101299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정의 및 수집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4D32233-EFC1-8AB9-D4A3-6670D24FE555}"/>
              </a:ext>
            </a:extLst>
          </p:cNvPr>
          <p:cNvSpPr/>
          <p:nvPr/>
        </p:nvSpPr>
        <p:spPr>
          <a:xfrm>
            <a:off x="8508209" y="3486222"/>
            <a:ext cx="2846164" cy="972000"/>
          </a:xfrm>
          <a:prstGeom prst="rect">
            <a:avLst/>
          </a:prstGeom>
          <a:solidFill>
            <a:srgbClr val="F8E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hlinkClick r:id="rId6" action="ppaction://hlinksldjump"/>
            <a:extLst>
              <a:ext uri="{FF2B5EF4-FFF2-40B4-BE49-F238E27FC236}">
                <a16:creationId xmlns:a16="http://schemas.microsoft.com/office/drawing/2014/main" id="{936DB6C1-EBFC-15B4-1F70-81052A9C6FC5}"/>
              </a:ext>
            </a:extLst>
          </p:cNvPr>
          <p:cNvSpPr/>
          <p:nvPr/>
        </p:nvSpPr>
        <p:spPr>
          <a:xfrm>
            <a:off x="8652359" y="3624196"/>
            <a:ext cx="2606516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ERD </a:t>
            </a:r>
            <a:r>
              <a:rPr lang="ko-KR" altLang="en-US" dirty="0">
                <a:solidFill>
                  <a:schemeClr val="tx1"/>
                </a:solidFill>
              </a:rPr>
              <a:t>설계 및 </a:t>
            </a:r>
            <a:r>
              <a:rPr lang="en-US" altLang="ko-KR" dirty="0">
                <a:solidFill>
                  <a:schemeClr val="tx1"/>
                </a:solidFill>
              </a:rPr>
              <a:t>DB </a:t>
            </a:r>
            <a:r>
              <a:rPr lang="ko-KR" altLang="en-US" dirty="0">
                <a:solidFill>
                  <a:schemeClr val="tx1"/>
                </a:solidFill>
              </a:rPr>
              <a:t>구축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E51E79-4C54-91CE-4431-F36344DDA59D}"/>
              </a:ext>
            </a:extLst>
          </p:cNvPr>
          <p:cNvCxnSpPr>
            <a:cxnSpLocks/>
          </p:cNvCxnSpPr>
          <p:nvPr/>
        </p:nvCxnSpPr>
        <p:spPr>
          <a:xfrm>
            <a:off x="10538369" y="3098446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2748B95-5317-7C5B-8F46-8BA289713ADB}"/>
              </a:ext>
            </a:extLst>
          </p:cNvPr>
          <p:cNvCxnSpPr>
            <a:cxnSpLocks/>
          </p:cNvCxnSpPr>
          <p:nvPr/>
        </p:nvCxnSpPr>
        <p:spPr>
          <a:xfrm flipH="1">
            <a:off x="8148209" y="4002821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83168910-A438-6D42-3505-F4244DFD7477}"/>
              </a:ext>
            </a:extLst>
          </p:cNvPr>
          <p:cNvCxnSpPr>
            <a:cxnSpLocks/>
          </p:cNvCxnSpPr>
          <p:nvPr/>
        </p:nvCxnSpPr>
        <p:spPr>
          <a:xfrm>
            <a:off x="4801747" y="2544045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hlinkClick r:id="rId7" action="ppaction://hlinksldjump"/>
            <a:extLst>
              <a:ext uri="{FF2B5EF4-FFF2-40B4-BE49-F238E27FC236}">
                <a16:creationId xmlns:a16="http://schemas.microsoft.com/office/drawing/2014/main" id="{4EA2A168-1045-3645-A74E-0201C8F82143}"/>
              </a:ext>
            </a:extLst>
          </p:cNvPr>
          <p:cNvSpPr/>
          <p:nvPr/>
        </p:nvSpPr>
        <p:spPr>
          <a:xfrm>
            <a:off x="10082945" y="2169748"/>
            <a:ext cx="1175930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화면 설계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F4A99A1-EB7D-45C2-979A-395B0D8AC268}"/>
              </a:ext>
            </a:extLst>
          </p:cNvPr>
          <p:cNvCxnSpPr>
            <a:cxnSpLocks/>
          </p:cNvCxnSpPr>
          <p:nvPr/>
        </p:nvCxnSpPr>
        <p:spPr>
          <a:xfrm>
            <a:off x="7498663" y="2544045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hlinkClick r:id="rId8" action="ppaction://hlinksldjump"/>
            <a:extLst>
              <a:ext uri="{FF2B5EF4-FFF2-40B4-BE49-F238E27FC236}">
                <a16:creationId xmlns:a16="http://schemas.microsoft.com/office/drawing/2014/main" id="{F909ABB5-0518-210A-AB85-27AB8A065B3D}"/>
              </a:ext>
            </a:extLst>
          </p:cNvPr>
          <p:cNvSpPr/>
          <p:nvPr/>
        </p:nvSpPr>
        <p:spPr>
          <a:xfrm>
            <a:off x="8048587" y="2169748"/>
            <a:ext cx="1441014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WBS </a:t>
            </a:r>
            <a:r>
              <a:rPr lang="ko-KR" altLang="en-US" dirty="0">
                <a:solidFill>
                  <a:schemeClr val="tx1"/>
                </a:solidFill>
              </a:rPr>
              <a:t>작성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2D40DE1-9790-D5D3-761C-5A1B58D6672E}"/>
              </a:ext>
            </a:extLst>
          </p:cNvPr>
          <p:cNvCxnSpPr>
            <a:cxnSpLocks/>
          </p:cNvCxnSpPr>
          <p:nvPr/>
        </p:nvCxnSpPr>
        <p:spPr>
          <a:xfrm>
            <a:off x="9595617" y="2544045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46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  <p:bldP spid="45" grpId="0" animBg="1"/>
      <p:bldP spid="48" grpId="0" animBg="1"/>
      <p:bldP spid="49" grpId="0" animBg="1"/>
      <p:bldP spid="24" grpId="0" animBg="1"/>
      <p:bldP spid="29" grpId="0" animBg="1"/>
      <p:bldP spid="31" grpId="0" animBg="1"/>
      <p:bldP spid="2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C21946-FCE9-6D85-8E3A-FF1E0BF8FAE1}"/>
              </a:ext>
            </a:extLst>
          </p:cNvPr>
          <p:cNvSpPr txBox="1"/>
          <p:nvPr/>
        </p:nvSpPr>
        <p:spPr>
          <a:xfrm>
            <a:off x="312234" y="137674"/>
            <a:ext cx="3292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요구사항정의서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75F706-F35B-6D56-732B-5761982EAD0D}"/>
              </a:ext>
            </a:extLst>
          </p:cNvPr>
          <p:cNvSpPr/>
          <p:nvPr/>
        </p:nvSpPr>
        <p:spPr>
          <a:xfrm>
            <a:off x="367332" y="909928"/>
            <a:ext cx="11530361" cy="5633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949B0B-A84A-CF5B-C15A-2AEAFF3BE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089" y="916306"/>
            <a:ext cx="9735821" cy="554215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3F010FF-655B-7DC9-D510-66089BEF0AEC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28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12234" y="137674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WBS</a:t>
            </a:r>
            <a:endParaRPr lang="ko-KR" altLang="en-US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7332" y="90992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7A5B6A6-2E9A-60D9-C9F4-9A82C4D01A22}"/>
              </a:ext>
            </a:extLst>
          </p:cNvPr>
          <p:cNvGrpSpPr/>
          <p:nvPr/>
        </p:nvGrpSpPr>
        <p:grpSpPr>
          <a:xfrm>
            <a:off x="573680" y="1281736"/>
            <a:ext cx="11044640" cy="4798540"/>
            <a:chOff x="605293" y="1378740"/>
            <a:chExt cx="11044640" cy="479854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0394575-F36A-32EC-0C0E-489D17F7922E}"/>
                </a:ext>
              </a:extLst>
            </p:cNvPr>
            <p:cNvSpPr/>
            <p:nvPr/>
          </p:nvSpPr>
          <p:spPr>
            <a:xfrm>
              <a:off x="605293" y="1378740"/>
              <a:ext cx="11044640" cy="4798540"/>
            </a:xfrm>
            <a:prstGeom prst="roundRect">
              <a:avLst>
                <a:gd name="adj" fmla="val 5775"/>
              </a:avLst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784BE18-392D-FC8D-DD39-3F1B2F68C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557" y="1834880"/>
              <a:ext cx="10906112" cy="419744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B6C6E9-623C-E575-400E-F4F102D30758}"/>
                </a:ext>
              </a:extLst>
            </p:cNvPr>
            <p:cNvSpPr txBox="1"/>
            <p:nvPr/>
          </p:nvSpPr>
          <p:spPr>
            <a:xfrm>
              <a:off x="781575" y="1461826"/>
              <a:ext cx="4007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- </a:t>
              </a:r>
              <a:r>
                <a:rPr lang="ko-KR" altLang="en-US" sz="1400" dirty="0"/>
                <a:t>프로젝트 기간</a:t>
              </a:r>
              <a:r>
                <a:rPr lang="en-US" altLang="ko-KR" sz="1400" dirty="0"/>
                <a:t>: 24.05.17~ 24.07.03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35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1743" y="94204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21946-FCE9-6D85-8E3A-FF1E0BF8FAE1}"/>
              </a:ext>
            </a:extLst>
          </p:cNvPr>
          <p:cNvSpPr txBox="1"/>
          <p:nvPr/>
        </p:nvSpPr>
        <p:spPr>
          <a:xfrm>
            <a:off x="312234" y="137674"/>
            <a:ext cx="2404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화면설계도</a:t>
            </a:r>
          </a:p>
        </p:txBody>
      </p:sp>
      <p:pic>
        <p:nvPicPr>
          <p:cNvPr id="210" name="그림 209">
            <a:extLst>
              <a:ext uri="{FF2B5EF4-FFF2-40B4-BE49-F238E27FC236}">
                <a16:creationId xmlns:a16="http://schemas.microsoft.com/office/drawing/2014/main" id="{F362FBA3-BC11-9629-3AD3-4B4EBF5FA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42" y="1683944"/>
            <a:ext cx="5553281" cy="40583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AE7936-FBFD-3532-5FBC-4D3F320CAB9D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7CB97F-2903-F6C3-044C-C6824A9AD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357" y="1561620"/>
            <a:ext cx="5731301" cy="427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28C69-4BC4-0D1C-3F50-B45A18BFFCD1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ERD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E432E981-F901-45F9-E677-A24696DD69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222" y="1060684"/>
            <a:ext cx="10601154" cy="5338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65886B6-6838-72EB-E815-C6124A7084EC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90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2B7AE1-B612-A6E8-7FAB-3AA472A7BFB1}"/>
              </a:ext>
            </a:extLst>
          </p:cNvPr>
          <p:cNvSpPr/>
          <p:nvPr/>
        </p:nvSpPr>
        <p:spPr>
          <a:xfrm>
            <a:off x="345687" y="959006"/>
            <a:ext cx="11521635" cy="5655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972913" y="2986810"/>
            <a:ext cx="175473" cy="981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개발 환경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4FFFCF-7017-322A-8F07-0DABC4D21512}"/>
              </a:ext>
            </a:extLst>
          </p:cNvPr>
          <p:cNvSpPr/>
          <p:nvPr/>
        </p:nvSpPr>
        <p:spPr>
          <a:xfrm>
            <a:off x="9849333" y="6614608"/>
            <a:ext cx="2342667" cy="2097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2C722D5-BC50-CE5E-76D5-7AD18CD78CE4}"/>
              </a:ext>
            </a:extLst>
          </p:cNvPr>
          <p:cNvSpPr/>
          <p:nvPr/>
        </p:nvSpPr>
        <p:spPr>
          <a:xfrm>
            <a:off x="569844" y="1431236"/>
            <a:ext cx="10873409" cy="497361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AutoShape 6" descr="Python (r1292 판) - 나무위키">
            <a:extLst>
              <a:ext uri="{FF2B5EF4-FFF2-40B4-BE49-F238E27FC236}">
                <a16:creationId xmlns:a16="http://schemas.microsoft.com/office/drawing/2014/main" id="{E9D9AE59-D1FC-19A5-AF9C-85385FF2FF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4431FCA-1646-160B-7F01-EEDE68D05380}"/>
              </a:ext>
            </a:extLst>
          </p:cNvPr>
          <p:cNvSpPr/>
          <p:nvPr/>
        </p:nvSpPr>
        <p:spPr>
          <a:xfrm>
            <a:off x="1021172" y="3445345"/>
            <a:ext cx="2342908" cy="8726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BB3C4FA-9B64-9FC5-BE43-896FD34689C2}"/>
              </a:ext>
            </a:extLst>
          </p:cNvPr>
          <p:cNvSpPr/>
          <p:nvPr/>
        </p:nvSpPr>
        <p:spPr>
          <a:xfrm>
            <a:off x="8932730" y="2184004"/>
            <a:ext cx="2342908" cy="392019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391946F-2D66-78EB-BDD3-573D041A3401}"/>
              </a:ext>
            </a:extLst>
          </p:cNvPr>
          <p:cNvSpPr/>
          <p:nvPr/>
        </p:nvSpPr>
        <p:spPr>
          <a:xfrm>
            <a:off x="9346802" y="2011402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#Tool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7B26678-0F01-2E51-A230-AE049951A955}"/>
              </a:ext>
            </a:extLst>
          </p:cNvPr>
          <p:cNvSpPr/>
          <p:nvPr/>
        </p:nvSpPr>
        <p:spPr>
          <a:xfrm>
            <a:off x="1427949" y="3235591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#Back-end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AutoShape 12" descr="OpenCV - 나무위키">
            <a:extLst>
              <a:ext uri="{FF2B5EF4-FFF2-40B4-BE49-F238E27FC236}">
                <a16:creationId xmlns:a16="http://schemas.microsoft.com/office/drawing/2014/main" id="{1F2D103D-FE15-49E0-E529-E804368822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467433C5-EDF4-E0A3-4405-8A0EBF7D0A3C}"/>
              </a:ext>
            </a:extLst>
          </p:cNvPr>
          <p:cNvGrpSpPr/>
          <p:nvPr/>
        </p:nvGrpSpPr>
        <p:grpSpPr>
          <a:xfrm>
            <a:off x="3683388" y="3519567"/>
            <a:ext cx="2342908" cy="2612145"/>
            <a:chOff x="6296743" y="2011402"/>
            <a:chExt cx="2342908" cy="2612145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6B8329A-7F97-86DE-BF02-C1BD80868D14}"/>
                </a:ext>
              </a:extLst>
            </p:cNvPr>
            <p:cNvSpPr/>
            <p:nvPr/>
          </p:nvSpPr>
          <p:spPr>
            <a:xfrm>
              <a:off x="6296743" y="2184005"/>
              <a:ext cx="2342908" cy="243954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502FE03-8921-25A0-BD8B-6D06312C5F8E}"/>
                </a:ext>
              </a:extLst>
            </p:cNvPr>
            <p:cNvSpPr/>
            <p:nvPr/>
          </p:nvSpPr>
          <p:spPr>
            <a:xfrm>
              <a:off x="6671271" y="2011402"/>
              <a:ext cx="1514763" cy="3487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#image-DL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062" name="Picture 14" descr="OpenCV - Wikipedia">
              <a:extLst>
                <a:ext uri="{FF2B5EF4-FFF2-40B4-BE49-F238E27FC236}">
                  <a16:creationId xmlns:a16="http://schemas.microsoft.com/office/drawing/2014/main" id="{FC2A65F4-7DDE-ED13-8660-A3AE8BFFD9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3627" y="2606508"/>
              <a:ext cx="733961" cy="904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Yolov5 Window Environment">
              <a:extLst>
                <a:ext uri="{FF2B5EF4-FFF2-40B4-BE49-F238E27FC236}">
                  <a16:creationId xmlns:a16="http://schemas.microsoft.com/office/drawing/2014/main" id="{ED6FE8EE-E637-35DF-82BF-85362A8EB7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507" y="3710299"/>
              <a:ext cx="1250541" cy="745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8" descr="Machine Learning] 사이킷런(sklearn) - 기초">
              <a:extLst>
                <a:ext uri="{FF2B5EF4-FFF2-40B4-BE49-F238E27FC236}">
                  <a16:creationId xmlns:a16="http://schemas.microsoft.com/office/drawing/2014/main" id="{AC5AFEC8-02E7-C49B-3DE0-620A2DA853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7028" y="2650502"/>
              <a:ext cx="1131119" cy="683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21F691-CA88-B730-06CC-76D0DCD515E8}"/>
              </a:ext>
            </a:extLst>
          </p:cNvPr>
          <p:cNvSpPr/>
          <p:nvPr/>
        </p:nvSpPr>
        <p:spPr>
          <a:xfrm>
            <a:off x="6325903" y="2189075"/>
            <a:ext cx="2342908" cy="38612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3F35853-C3FB-B283-3B05-B7B3BC687876}"/>
              </a:ext>
            </a:extLst>
          </p:cNvPr>
          <p:cNvSpPr/>
          <p:nvPr/>
        </p:nvSpPr>
        <p:spPr>
          <a:xfrm>
            <a:off x="6721978" y="2016472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#NLP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" name="그림 40" descr="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29F0B819-98A3-B9D2-BBE3-986FDCEEAC5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57" y="3836825"/>
            <a:ext cx="905632" cy="791565"/>
          </a:xfrm>
          <a:prstGeom prst="rect">
            <a:avLst/>
          </a:prstGeom>
        </p:spPr>
      </p:pic>
      <p:pic>
        <p:nvPicPr>
          <p:cNvPr id="57" name="Picture 46" descr="LangChain으로 크롤링을 해보자 | 개발자 Story | SKT Enterprise">
            <a:extLst>
              <a:ext uri="{FF2B5EF4-FFF2-40B4-BE49-F238E27FC236}">
                <a16:creationId xmlns:a16="http://schemas.microsoft.com/office/drawing/2014/main" id="{077FBC92-7161-8E92-F425-72910B648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81" y="4735279"/>
            <a:ext cx="1441673" cy="1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 descr="클립아트, 만화 영화, 그래픽, 일러스트레이션이(가) 표시된 사진&#10;&#10;자동 생성된 설명">
            <a:extLst>
              <a:ext uri="{FF2B5EF4-FFF2-40B4-BE49-F238E27FC236}">
                <a16:creationId xmlns:a16="http://schemas.microsoft.com/office/drawing/2014/main" id="{BFFFEF90-D655-3689-D7E5-A657A5BE4C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327" y="2572302"/>
            <a:ext cx="823412" cy="823412"/>
          </a:xfrm>
          <a:prstGeom prst="rect">
            <a:avLst/>
          </a:prstGeom>
        </p:spPr>
      </p:pic>
      <p:pic>
        <p:nvPicPr>
          <p:cNvPr id="62" name="Picture 20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121E03A1-F441-E709-3B54-7F2FC9DF1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385" y="2345464"/>
            <a:ext cx="1098967" cy="10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32" descr="Zephyr (operating system) - Wikipedia">
            <a:extLst>
              <a:ext uri="{FF2B5EF4-FFF2-40B4-BE49-F238E27FC236}">
                <a16:creationId xmlns:a16="http://schemas.microsoft.com/office/drawing/2014/main" id="{4F3C0352-E5A2-A72F-FE1D-ED32BA5DB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485" y="3972392"/>
            <a:ext cx="1129877" cy="58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8" descr="Django 개요">
            <a:extLst>
              <a:ext uri="{FF2B5EF4-FFF2-40B4-BE49-F238E27FC236}">
                <a16:creationId xmlns:a16="http://schemas.microsoft.com/office/drawing/2014/main" id="{486C2F26-B23B-2BCD-3418-FB143513B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59" y="3707923"/>
            <a:ext cx="1050874" cy="4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75653B25-BF5D-838E-CA98-35AC748AD72E}"/>
              </a:ext>
            </a:extLst>
          </p:cNvPr>
          <p:cNvSpPr/>
          <p:nvPr/>
        </p:nvSpPr>
        <p:spPr>
          <a:xfrm>
            <a:off x="988230" y="4658948"/>
            <a:ext cx="2342908" cy="147175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9EA37FF0-4D56-048B-873C-D256BE403189}"/>
              </a:ext>
            </a:extLst>
          </p:cNvPr>
          <p:cNvSpPr/>
          <p:nvPr/>
        </p:nvSpPr>
        <p:spPr>
          <a:xfrm>
            <a:off x="1395007" y="4449194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5" name="Picture 14" descr="Toric + Amazon RDS | Data Integration">
            <a:extLst>
              <a:ext uri="{FF2B5EF4-FFF2-40B4-BE49-F238E27FC236}">
                <a16:creationId xmlns:a16="http://schemas.microsoft.com/office/drawing/2014/main" id="{1D136658-6459-08E2-447B-561E60CA5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1" y="4885703"/>
            <a:ext cx="1343918" cy="58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MySQL 리뷰">
            <a:extLst>
              <a:ext uri="{FF2B5EF4-FFF2-40B4-BE49-F238E27FC236}">
                <a16:creationId xmlns:a16="http://schemas.microsoft.com/office/drawing/2014/main" id="{BA796FB3-0A68-1F52-EC80-114798DF4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457" y="5270128"/>
            <a:ext cx="780186" cy="78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BF9BC7FC-9C4A-9322-8702-F737902EE34A}"/>
              </a:ext>
            </a:extLst>
          </p:cNvPr>
          <p:cNvSpPr/>
          <p:nvPr/>
        </p:nvSpPr>
        <p:spPr>
          <a:xfrm>
            <a:off x="1019557" y="2214197"/>
            <a:ext cx="2342908" cy="8726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5BB2F563-949D-60B4-CCFD-40AE001707DD}"/>
              </a:ext>
            </a:extLst>
          </p:cNvPr>
          <p:cNvSpPr/>
          <p:nvPr/>
        </p:nvSpPr>
        <p:spPr>
          <a:xfrm>
            <a:off x="1426334" y="2004443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#Front-end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76" name="Picture 28" descr="HTML, CSS, JS?">
            <a:extLst>
              <a:ext uri="{FF2B5EF4-FFF2-40B4-BE49-F238E27FC236}">
                <a16:creationId xmlns:a16="http://schemas.microsoft.com/office/drawing/2014/main" id="{B9F94D9C-46B6-EDB4-826F-653A6B39B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186" y="2399769"/>
            <a:ext cx="1150639" cy="63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EED1637F-E9A0-EA68-C57D-CD4E08CD37CD}"/>
              </a:ext>
            </a:extLst>
          </p:cNvPr>
          <p:cNvSpPr/>
          <p:nvPr/>
        </p:nvSpPr>
        <p:spPr>
          <a:xfrm>
            <a:off x="3673245" y="2210417"/>
            <a:ext cx="2342908" cy="118151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BBA1A6CE-B43B-5C93-4AD3-7CBE21892013}"/>
              </a:ext>
            </a:extLst>
          </p:cNvPr>
          <p:cNvSpPr/>
          <p:nvPr/>
        </p:nvSpPr>
        <p:spPr>
          <a:xfrm>
            <a:off x="4059224" y="2004443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80" name="Picture 32">
            <a:extLst>
              <a:ext uri="{FF2B5EF4-FFF2-40B4-BE49-F238E27FC236}">
                <a16:creationId xmlns:a16="http://schemas.microsoft.com/office/drawing/2014/main" id="{FED1D231-0520-5150-C747-9CD3D245B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542" y="2433328"/>
            <a:ext cx="1174246" cy="4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2" descr="Amazon EC2: Everything you need to know - DEV Community">
            <a:extLst>
              <a:ext uri="{FF2B5EF4-FFF2-40B4-BE49-F238E27FC236}">
                <a16:creationId xmlns:a16="http://schemas.microsoft.com/office/drawing/2014/main" id="{49A26C99-AFF1-FBEA-AD8B-E3B00222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438" y="2320921"/>
            <a:ext cx="1260937" cy="7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8" descr="FastAPI 파이썬으로 간단하게 웹 API 만들기">
            <a:extLst>
              <a:ext uri="{FF2B5EF4-FFF2-40B4-BE49-F238E27FC236}">
                <a16:creationId xmlns:a16="http://schemas.microsoft.com/office/drawing/2014/main" id="{CDE207FE-B420-E9E6-2859-6B04729A1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875" y="2859177"/>
            <a:ext cx="1437166" cy="5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4" descr="VSCode Blog | UsingU">
            <a:extLst>
              <a:ext uri="{FF2B5EF4-FFF2-40B4-BE49-F238E27FC236}">
                <a16:creationId xmlns:a16="http://schemas.microsoft.com/office/drawing/2014/main" id="{3F5A735F-2F54-440B-CF52-D6947E937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032" y="3329583"/>
            <a:ext cx="1473561" cy="72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6" descr="DBeaver - 위키백과, 우리 모두의 백과사전">
            <a:extLst>
              <a:ext uri="{FF2B5EF4-FFF2-40B4-BE49-F238E27FC236}">
                <a16:creationId xmlns:a16="http://schemas.microsoft.com/office/drawing/2014/main" id="{ADD15B36-FE21-76D4-4224-8F84E4B49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088" y="4021540"/>
            <a:ext cx="799390" cy="69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0" descr="PyCharm's top features. [Hidden] qualities of one of the most… | by Nicolò  Gasparini | Analytics Vidhya | Medium">
            <a:extLst>
              <a:ext uri="{FF2B5EF4-FFF2-40B4-BE49-F238E27FC236}">
                <a16:creationId xmlns:a16="http://schemas.microsoft.com/office/drawing/2014/main" id="{E72692E7-2DB2-F174-F4B6-7405C5AD8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390" y="2617916"/>
            <a:ext cx="1619288" cy="42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2" descr="Git] branch란? / brach 사용하기">
            <a:extLst>
              <a:ext uri="{FF2B5EF4-FFF2-40B4-BE49-F238E27FC236}">
                <a16:creationId xmlns:a16="http://schemas.microsoft.com/office/drawing/2014/main" id="{6348D1C9-BAE4-15F6-4D78-4ABE2C13C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041" y="3269384"/>
            <a:ext cx="1429847" cy="80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4" descr="Roboflow: 🖼️ Give your software the sense of sight. | Y Combinator">
            <a:extLst>
              <a:ext uri="{FF2B5EF4-FFF2-40B4-BE49-F238E27FC236}">
                <a16:creationId xmlns:a16="http://schemas.microsoft.com/office/drawing/2014/main" id="{B3F6D783-EDE0-5229-6426-EC2E8D1CD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248" y="4673294"/>
            <a:ext cx="1403816" cy="69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97B0001-EF9B-A10A-8B2B-A22384E52F5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341198" y="5422564"/>
            <a:ext cx="504780" cy="50478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A9CC2B8A-B77A-E55D-8D75-1C9DD19D396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311394" y="5404565"/>
            <a:ext cx="540778" cy="540778"/>
          </a:xfrm>
          <a:prstGeom prst="rect">
            <a:avLst/>
          </a:prstGeom>
        </p:spPr>
      </p:pic>
      <p:pic>
        <p:nvPicPr>
          <p:cNvPr id="16" name="그림 15" descr="원, 그래픽, 호박, 만화 영화이(가) 표시된 사진&#10;&#10;자동 생성된 설명">
            <a:extLst>
              <a:ext uri="{FF2B5EF4-FFF2-40B4-BE49-F238E27FC236}">
                <a16:creationId xmlns:a16="http://schemas.microsoft.com/office/drawing/2014/main" id="{4F9CB0D5-0299-30ED-218D-1E00F645407A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840" y="3984344"/>
            <a:ext cx="1106020" cy="681124"/>
          </a:xfrm>
          <a:prstGeom prst="rect">
            <a:avLst/>
          </a:prstGeom>
        </p:spPr>
      </p:pic>
      <p:pic>
        <p:nvPicPr>
          <p:cNvPr id="17" name="Picture 28" descr="FastAPI 파이썬으로 간단하게 웹 API 만들기">
            <a:extLst>
              <a:ext uri="{FF2B5EF4-FFF2-40B4-BE49-F238E27FC236}">
                <a16:creationId xmlns:a16="http://schemas.microsoft.com/office/drawing/2014/main" id="{82575B0D-D518-6D8F-1F30-82213097D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496" y="3708876"/>
            <a:ext cx="1164060" cy="43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98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28C69-4BC4-0D1C-3F50-B45A18BFFCD1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Django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&amp;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Database &amp; AWS </a:t>
            </a:r>
            <a:r>
              <a:rPr lang="ko-KR" altLang="en-US" sz="4000" b="1" dirty="0">
                <a:solidFill>
                  <a:schemeClr val="bg1"/>
                </a:solidFill>
              </a:rPr>
              <a:t>아키텍처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617460D8-68C0-065C-2AFB-13C734E7F31D}"/>
              </a:ext>
            </a:extLst>
          </p:cNvPr>
          <p:cNvSpPr/>
          <p:nvPr/>
        </p:nvSpPr>
        <p:spPr>
          <a:xfrm>
            <a:off x="351252" y="979431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7" name="그림 186" descr="블랙, 어둠이(가) 표시된 사진&#10;&#10;자동 생성된 설명">
            <a:extLst>
              <a:ext uri="{FF2B5EF4-FFF2-40B4-BE49-F238E27FC236}">
                <a16:creationId xmlns:a16="http://schemas.microsoft.com/office/drawing/2014/main" id="{B6E410CB-CB3B-3CAF-3BDF-D70B95233E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5" y="2189312"/>
            <a:ext cx="499511" cy="499511"/>
          </a:xfrm>
          <a:prstGeom prst="rect">
            <a:avLst/>
          </a:prstGeom>
        </p:spPr>
      </p:pic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40627B53-2E02-037A-8A59-878FBDC31FF9}"/>
              </a:ext>
            </a:extLst>
          </p:cNvPr>
          <p:cNvCxnSpPr>
            <a:cxnSpLocks/>
          </p:cNvCxnSpPr>
          <p:nvPr/>
        </p:nvCxnSpPr>
        <p:spPr>
          <a:xfrm>
            <a:off x="1023070" y="2770523"/>
            <a:ext cx="0" cy="42308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" name="그림 188" descr="원, 다채로움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68B74EDF-2EDF-4EAF-F896-F70104F049C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9" y="3589148"/>
            <a:ext cx="462861" cy="462861"/>
          </a:xfrm>
          <a:prstGeom prst="rect">
            <a:avLst/>
          </a:prstGeom>
        </p:spPr>
      </p:pic>
      <p:pic>
        <p:nvPicPr>
          <p:cNvPr id="190" name="그림 189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B78331DF-9CD8-56A4-B305-7FD9D49B744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01" y="3393394"/>
            <a:ext cx="1275082" cy="850055"/>
          </a:xfrm>
          <a:prstGeom prst="rect">
            <a:avLst/>
          </a:prstGeom>
        </p:spPr>
      </p:pic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F001D527-0C00-AA40-0344-474E3E0EB481}"/>
              </a:ext>
            </a:extLst>
          </p:cNvPr>
          <p:cNvGrpSpPr/>
          <p:nvPr/>
        </p:nvGrpSpPr>
        <p:grpSpPr>
          <a:xfrm>
            <a:off x="1380775" y="3711106"/>
            <a:ext cx="745617" cy="257966"/>
            <a:chOff x="1352200" y="3946501"/>
            <a:chExt cx="1122312" cy="257966"/>
          </a:xfrm>
        </p:grpSpPr>
        <p:cxnSp>
          <p:nvCxnSpPr>
            <p:cNvPr id="192" name="직선 화살표 연결선 191">
              <a:extLst>
                <a:ext uri="{FF2B5EF4-FFF2-40B4-BE49-F238E27FC236}">
                  <a16:creationId xmlns:a16="http://schemas.microsoft.com/office/drawing/2014/main" id="{22406961-37D9-25B7-80A4-7129560124F7}"/>
                </a:ext>
              </a:extLst>
            </p:cNvPr>
            <p:cNvCxnSpPr>
              <a:cxnSpLocks/>
            </p:cNvCxnSpPr>
            <p:nvPr/>
          </p:nvCxnSpPr>
          <p:spPr>
            <a:xfrm>
              <a:off x="1394512" y="3946501"/>
              <a:ext cx="108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7ABE2EF6-A67A-CC93-DB05-F29F3475EE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2200" y="4204467"/>
              <a:ext cx="108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제목 1">
            <a:extLst>
              <a:ext uri="{FF2B5EF4-FFF2-40B4-BE49-F238E27FC236}">
                <a16:creationId xmlns:a16="http://schemas.microsoft.com/office/drawing/2014/main" id="{AC0E66F7-0B12-C1CF-AB0F-6F6D73F0DBE6}"/>
              </a:ext>
            </a:extLst>
          </p:cNvPr>
          <p:cNvSpPr txBox="1">
            <a:spLocks/>
          </p:cNvSpPr>
          <p:nvPr/>
        </p:nvSpPr>
        <p:spPr>
          <a:xfrm>
            <a:off x="1288329" y="3335725"/>
            <a:ext cx="961130" cy="25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+mn-lt"/>
              </a:rPr>
              <a:t>Request</a:t>
            </a:r>
          </a:p>
        </p:txBody>
      </p:sp>
      <p:sp>
        <p:nvSpPr>
          <p:cNvPr id="195" name="제목 1">
            <a:extLst>
              <a:ext uri="{FF2B5EF4-FFF2-40B4-BE49-F238E27FC236}">
                <a16:creationId xmlns:a16="http://schemas.microsoft.com/office/drawing/2014/main" id="{269EB815-4302-E858-FF56-777B49EE41A3}"/>
              </a:ext>
            </a:extLst>
          </p:cNvPr>
          <p:cNvSpPr txBox="1">
            <a:spLocks/>
          </p:cNvSpPr>
          <p:nvPr/>
        </p:nvSpPr>
        <p:spPr>
          <a:xfrm>
            <a:off x="1261704" y="4098686"/>
            <a:ext cx="961130" cy="25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+mn-lt"/>
              </a:rPr>
              <a:t>Response</a:t>
            </a:r>
          </a:p>
        </p:txBody>
      </p:sp>
      <p:sp>
        <p:nvSpPr>
          <p:cNvPr id="196" name="제목 1">
            <a:extLst>
              <a:ext uri="{FF2B5EF4-FFF2-40B4-BE49-F238E27FC236}">
                <a16:creationId xmlns:a16="http://schemas.microsoft.com/office/drawing/2014/main" id="{80DEAE33-A9AA-0DF6-C79E-5C21043FD8BB}"/>
              </a:ext>
            </a:extLst>
          </p:cNvPr>
          <p:cNvSpPr txBox="1">
            <a:spLocks/>
          </p:cNvSpPr>
          <p:nvPr/>
        </p:nvSpPr>
        <p:spPr>
          <a:xfrm>
            <a:off x="3648639" y="3125181"/>
            <a:ext cx="1627948" cy="611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500" dirty="0">
              <a:latin typeface="+mn-lt"/>
            </a:endParaRPr>
          </a:p>
        </p:txBody>
      </p: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151B7C13-7DF9-7CA2-87CD-35AAA7BAF3F3}"/>
              </a:ext>
            </a:extLst>
          </p:cNvPr>
          <p:cNvCxnSpPr>
            <a:cxnSpLocks/>
          </p:cNvCxnSpPr>
          <p:nvPr/>
        </p:nvCxnSpPr>
        <p:spPr>
          <a:xfrm flipV="1">
            <a:off x="2796365" y="4205278"/>
            <a:ext cx="0" cy="2920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제목 1">
            <a:extLst>
              <a:ext uri="{FF2B5EF4-FFF2-40B4-BE49-F238E27FC236}">
                <a16:creationId xmlns:a16="http://schemas.microsoft.com/office/drawing/2014/main" id="{58D8F8A8-AD68-C6C8-67C4-E06F02EBFB1D}"/>
              </a:ext>
            </a:extLst>
          </p:cNvPr>
          <p:cNvSpPr txBox="1">
            <a:spLocks/>
          </p:cNvSpPr>
          <p:nvPr/>
        </p:nvSpPr>
        <p:spPr>
          <a:xfrm>
            <a:off x="8065424" y="6124507"/>
            <a:ext cx="1239148" cy="317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500" dirty="0">
                <a:latin typeface="+mn-lt"/>
              </a:rPr>
              <a:t>Application</a:t>
            </a: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0EC234B2-E5D6-77C8-69A6-85932B5476A7}"/>
              </a:ext>
            </a:extLst>
          </p:cNvPr>
          <p:cNvGrpSpPr/>
          <p:nvPr/>
        </p:nvGrpSpPr>
        <p:grpSpPr>
          <a:xfrm>
            <a:off x="1843380" y="4631028"/>
            <a:ext cx="1871765" cy="1082470"/>
            <a:chOff x="2091872" y="5100009"/>
            <a:chExt cx="1871765" cy="1082470"/>
          </a:xfrm>
        </p:grpSpPr>
        <p:sp>
          <p:nvSpPr>
            <p:cNvPr id="200" name="제목 1">
              <a:extLst>
                <a:ext uri="{FF2B5EF4-FFF2-40B4-BE49-F238E27FC236}">
                  <a16:creationId xmlns:a16="http://schemas.microsoft.com/office/drawing/2014/main" id="{2459F329-4AA8-8D31-C843-E0A64D8B5D6B}"/>
                </a:ext>
              </a:extLst>
            </p:cNvPr>
            <p:cNvSpPr txBox="1">
              <a:spLocks/>
            </p:cNvSpPr>
            <p:nvPr/>
          </p:nvSpPr>
          <p:spPr>
            <a:xfrm>
              <a:off x="2213780" y="5571127"/>
              <a:ext cx="1627948" cy="6113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1200" dirty="0">
                  <a:latin typeface="+mn-lt"/>
                </a:rPr>
                <a:t>Static data</a:t>
              </a:r>
            </a:p>
          </p:txBody>
        </p: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7DA70CAC-1739-22DD-6AF5-A31D44C83FE3}"/>
                </a:ext>
              </a:extLst>
            </p:cNvPr>
            <p:cNvGrpSpPr/>
            <p:nvPr/>
          </p:nvGrpSpPr>
          <p:grpSpPr>
            <a:xfrm>
              <a:off x="2091872" y="5100009"/>
              <a:ext cx="1871765" cy="612000"/>
              <a:chOff x="2091872" y="5100009"/>
              <a:chExt cx="1871765" cy="612000"/>
            </a:xfrm>
          </p:grpSpPr>
          <p:pic>
            <p:nvPicPr>
              <p:cNvPr id="202" name="그림 201" descr="스크린샷, 디자인, 그래픽, 텍스트이(가) 표시된 사진&#10;&#10;자동 생성된 설명">
                <a:extLst>
                  <a:ext uri="{FF2B5EF4-FFF2-40B4-BE49-F238E27FC236}">
                    <a16:creationId xmlns:a16="http://schemas.microsoft.com/office/drawing/2014/main" id="{D736EE1C-4DED-CACD-B66E-8EB1F5949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1872" y="5127717"/>
                <a:ext cx="382640" cy="540000"/>
              </a:xfrm>
              <a:prstGeom prst="rect">
                <a:avLst/>
              </a:prstGeom>
            </p:spPr>
          </p:pic>
          <p:pic>
            <p:nvPicPr>
              <p:cNvPr id="203" name="그림 202" descr="그래픽, 레드, 오렌지, 디자인이(가) 표시된 사진&#10;&#10;자동 생성된 설명">
                <a:extLst>
                  <a:ext uri="{FF2B5EF4-FFF2-40B4-BE49-F238E27FC236}">
                    <a16:creationId xmlns:a16="http://schemas.microsoft.com/office/drawing/2014/main" id="{B6A7B25B-02EE-15DE-F964-252B979D2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4974" y="5100009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204" name="그림 203" descr="노랑, 스크린샷, 그래픽, 로고이(가) 표시된 사진&#10;&#10;자동 생성된 설명">
                <a:extLst>
                  <a:ext uri="{FF2B5EF4-FFF2-40B4-BE49-F238E27FC236}">
                    <a16:creationId xmlns:a16="http://schemas.microsoft.com/office/drawing/2014/main" id="{487A2499-7D6A-9D61-D845-37516712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4510" y="5127717"/>
                <a:ext cx="383320" cy="540000"/>
              </a:xfrm>
              <a:prstGeom prst="rect">
                <a:avLst/>
              </a:prstGeom>
            </p:spPr>
          </p:pic>
          <p:pic>
            <p:nvPicPr>
              <p:cNvPr id="205" name="그림 204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7249F5A-8A05-4FD6-96E3-297CCE38F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2590" y="5172194"/>
                <a:ext cx="451047" cy="451047"/>
              </a:xfrm>
              <a:prstGeom prst="rect">
                <a:avLst/>
              </a:prstGeom>
            </p:spPr>
          </p:pic>
        </p:grpSp>
      </p:grpSp>
      <p:pic>
        <p:nvPicPr>
          <p:cNvPr id="206" name="그래픽 205">
            <a:extLst>
              <a:ext uri="{FF2B5EF4-FFF2-40B4-BE49-F238E27FC236}">
                <a16:creationId xmlns:a16="http://schemas.microsoft.com/office/drawing/2014/main" id="{1D5033C7-A2A4-1317-D49F-8806A4BBE2B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3893" y="3655243"/>
            <a:ext cx="1538588" cy="336371"/>
          </a:xfrm>
          <a:prstGeom prst="rect">
            <a:avLst/>
          </a:prstGeom>
        </p:spPr>
      </p:pic>
      <p:sp>
        <p:nvSpPr>
          <p:cNvPr id="207" name="제목 1">
            <a:extLst>
              <a:ext uri="{FF2B5EF4-FFF2-40B4-BE49-F238E27FC236}">
                <a16:creationId xmlns:a16="http://schemas.microsoft.com/office/drawing/2014/main" id="{6FA17D56-63E1-C268-E159-19D54B4199E0}"/>
              </a:ext>
            </a:extLst>
          </p:cNvPr>
          <p:cNvSpPr txBox="1">
            <a:spLocks/>
          </p:cNvSpPr>
          <p:nvPr/>
        </p:nvSpPr>
        <p:spPr>
          <a:xfrm>
            <a:off x="4229213" y="5898994"/>
            <a:ext cx="1627948" cy="6113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500" dirty="0">
                <a:latin typeface="+mn-lt"/>
              </a:rPr>
              <a:t>Web</a:t>
            </a:r>
          </a:p>
          <a:p>
            <a:pPr algn="ctr"/>
            <a:r>
              <a:rPr lang="en-US" altLang="ko-KR" sz="1500" dirty="0">
                <a:latin typeface="+mn-lt"/>
              </a:rPr>
              <a:t>Application</a:t>
            </a:r>
          </a:p>
          <a:p>
            <a:pPr algn="ctr"/>
            <a:r>
              <a:rPr lang="en-US" altLang="ko-KR" sz="1500" dirty="0">
                <a:latin typeface="+mn-lt"/>
              </a:rPr>
              <a:t>Server</a:t>
            </a:r>
            <a:endParaRPr lang="ko-KR" altLang="en-US" sz="1500" dirty="0"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543F31A6-1ACB-5E0F-E459-BC048F6E9CF8}"/>
              </a:ext>
            </a:extLst>
          </p:cNvPr>
          <p:cNvSpPr txBox="1"/>
          <p:nvPr/>
        </p:nvSpPr>
        <p:spPr>
          <a:xfrm>
            <a:off x="3299526" y="3164743"/>
            <a:ext cx="9882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+mn-lt"/>
              </a:rPr>
              <a:t>Socket</a:t>
            </a:r>
          </a:p>
          <a:p>
            <a:pPr algn="ctr"/>
            <a:r>
              <a:rPr lang="en-US" altLang="ko-KR" sz="1200" dirty="0">
                <a:latin typeface="+mn-lt"/>
              </a:rPr>
              <a:t>binding</a:t>
            </a:r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B457DBB-255C-53B6-68D4-4B30C8BB265B}"/>
              </a:ext>
            </a:extLst>
          </p:cNvPr>
          <p:cNvGrpSpPr/>
          <p:nvPr/>
        </p:nvGrpSpPr>
        <p:grpSpPr>
          <a:xfrm>
            <a:off x="3434883" y="3701624"/>
            <a:ext cx="745617" cy="257966"/>
            <a:chOff x="1352200" y="3946501"/>
            <a:chExt cx="1122312" cy="257966"/>
          </a:xfrm>
        </p:grpSpPr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DD756210-4C96-140C-3CBC-4AE437B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1394512" y="3946501"/>
              <a:ext cx="108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화살표 연결선 210">
              <a:extLst>
                <a:ext uri="{FF2B5EF4-FFF2-40B4-BE49-F238E27FC236}">
                  <a16:creationId xmlns:a16="http://schemas.microsoft.com/office/drawing/2014/main" id="{0F1A2C58-349D-8926-1B08-4920B47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2200" y="4204467"/>
              <a:ext cx="108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003CF613-63CF-8693-B3AE-62AD2D8FF427}"/>
              </a:ext>
            </a:extLst>
          </p:cNvPr>
          <p:cNvCxnSpPr>
            <a:cxnSpLocks/>
            <a:endCxn id="241" idx="1"/>
          </p:cNvCxnSpPr>
          <p:nvPr/>
        </p:nvCxnSpPr>
        <p:spPr>
          <a:xfrm>
            <a:off x="5914904" y="3783464"/>
            <a:ext cx="1350045" cy="317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3D8471E7-B328-3C1C-4EDE-186A8CE0A115}"/>
              </a:ext>
            </a:extLst>
          </p:cNvPr>
          <p:cNvGrpSpPr/>
          <p:nvPr/>
        </p:nvGrpSpPr>
        <p:grpSpPr>
          <a:xfrm>
            <a:off x="7164172" y="1557577"/>
            <a:ext cx="2781609" cy="4195332"/>
            <a:chOff x="6725122" y="1946592"/>
            <a:chExt cx="2781609" cy="4195332"/>
          </a:xfrm>
        </p:grpSpPr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C9BC3E8-75C4-D42A-B13C-F5BDD313EA1F}"/>
                </a:ext>
              </a:extLst>
            </p:cNvPr>
            <p:cNvGrpSpPr/>
            <p:nvPr/>
          </p:nvGrpSpPr>
          <p:grpSpPr>
            <a:xfrm>
              <a:off x="6725122" y="1946592"/>
              <a:ext cx="2781609" cy="1461251"/>
              <a:chOff x="6772747" y="3250451"/>
              <a:chExt cx="2781609" cy="1461251"/>
            </a:xfrm>
          </p:grpSpPr>
          <p:grpSp>
            <p:nvGrpSpPr>
              <p:cNvPr id="261" name="그룹 260">
                <a:extLst>
                  <a:ext uri="{FF2B5EF4-FFF2-40B4-BE49-F238E27FC236}">
                    <a16:creationId xmlns:a16="http://schemas.microsoft.com/office/drawing/2014/main" id="{5E8C721D-6CED-0E21-FD4F-835E42698A7E}"/>
                  </a:ext>
                </a:extLst>
              </p:cNvPr>
              <p:cNvGrpSpPr/>
              <p:nvPr/>
            </p:nvGrpSpPr>
            <p:grpSpPr>
              <a:xfrm>
                <a:off x="6873524" y="3544759"/>
                <a:ext cx="2680832" cy="1166943"/>
                <a:chOff x="6873524" y="3672385"/>
                <a:chExt cx="2680832" cy="1166943"/>
              </a:xfrm>
            </p:grpSpPr>
            <p:sp>
              <p:nvSpPr>
                <p:cNvPr id="263" name="직사각형 262">
                  <a:extLst>
                    <a:ext uri="{FF2B5EF4-FFF2-40B4-BE49-F238E27FC236}">
                      <a16:creationId xmlns:a16="http://schemas.microsoft.com/office/drawing/2014/main" id="{9D7ABF60-6411-2218-292A-3B4B5283A3DA}"/>
                    </a:ext>
                  </a:extLst>
                </p:cNvPr>
                <p:cNvSpPr/>
                <p:nvPr/>
              </p:nvSpPr>
              <p:spPr>
                <a:xfrm>
                  <a:off x="6873524" y="3672385"/>
                  <a:ext cx="2674452" cy="1166943"/>
                </a:xfrm>
                <a:custGeom>
                  <a:avLst/>
                  <a:gdLst>
                    <a:gd name="connsiteX0" fmla="*/ 0 w 2674452"/>
                    <a:gd name="connsiteY0" fmla="*/ 0 h 1166943"/>
                    <a:gd name="connsiteX1" fmla="*/ 588379 w 2674452"/>
                    <a:gd name="connsiteY1" fmla="*/ 0 h 1166943"/>
                    <a:gd name="connsiteX2" fmla="*/ 1256992 w 2674452"/>
                    <a:gd name="connsiteY2" fmla="*/ 0 h 1166943"/>
                    <a:gd name="connsiteX3" fmla="*/ 1898861 w 2674452"/>
                    <a:gd name="connsiteY3" fmla="*/ 0 h 1166943"/>
                    <a:gd name="connsiteX4" fmla="*/ 2674452 w 2674452"/>
                    <a:gd name="connsiteY4" fmla="*/ 0 h 1166943"/>
                    <a:gd name="connsiteX5" fmla="*/ 2674452 w 2674452"/>
                    <a:gd name="connsiteY5" fmla="*/ 560133 h 1166943"/>
                    <a:gd name="connsiteX6" fmla="*/ 2674452 w 2674452"/>
                    <a:gd name="connsiteY6" fmla="*/ 1166943 h 1166943"/>
                    <a:gd name="connsiteX7" fmla="*/ 2086073 w 2674452"/>
                    <a:gd name="connsiteY7" fmla="*/ 1166943 h 1166943"/>
                    <a:gd name="connsiteX8" fmla="*/ 1497693 w 2674452"/>
                    <a:gd name="connsiteY8" fmla="*/ 1166943 h 1166943"/>
                    <a:gd name="connsiteX9" fmla="*/ 829080 w 2674452"/>
                    <a:gd name="connsiteY9" fmla="*/ 1166943 h 1166943"/>
                    <a:gd name="connsiteX10" fmla="*/ 0 w 2674452"/>
                    <a:gd name="connsiteY10" fmla="*/ 1166943 h 1166943"/>
                    <a:gd name="connsiteX11" fmla="*/ 0 w 2674452"/>
                    <a:gd name="connsiteY11" fmla="*/ 583472 h 1166943"/>
                    <a:gd name="connsiteX12" fmla="*/ 0 w 2674452"/>
                    <a:gd name="connsiteY12" fmla="*/ 0 h 1166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74452" h="1166943" extrusionOk="0">
                      <a:moveTo>
                        <a:pt x="0" y="0"/>
                      </a:moveTo>
                      <a:cubicBezTo>
                        <a:pt x="236268" y="13263"/>
                        <a:pt x="354920" y="-11274"/>
                        <a:pt x="588379" y="0"/>
                      </a:cubicBezTo>
                      <a:cubicBezTo>
                        <a:pt x="821838" y="11274"/>
                        <a:pt x="1114463" y="28367"/>
                        <a:pt x="1256992" y="0"/>
                      </a:cubicBezTo>
                      <a:cubicBezTo>
                        <a:pt x="1399521" y="-28367"/>
                        <a:pt x="1668540" y="-2815"/>
                        <a:pt x="1898861" y="0"/>
                      </a:cubicBezTo>
                      <a:cubicBezTo>
                        <a:pt x="2129182" y="2815"/>
                        <a:pt x="2362333" y="-10540"/>
                        <a:pt x="2674452" y="0"/>
                      </a:cubicBezTo>
                      <a:cubicBezTo>
                        <a:pt x="2666882" y="204688"/>
                        <a:pt x="2669379" y="361482"/>
                        <a:pt x="2674452" y="560133"/>
                      </a:cubicBezTo>
                      <a:cubicBezTo>
                        <a:pt x="2679525" y="758784"/>
                        <a:pt x="2701216" y="920290"/>
                        <a:pt x="2674452" y="1166943"/>
                      </a:cubicBezTo>
                      <a:cubicBezTo>
                        <a:pt x="2478110" y="1193008"/>
                        <a:pt x="2363739" y="1165205"/>
                        <a:pt x="2086073" y="1166943"/>
                      </a:cubicBezTo>
                      <a:cubicBezTo>
                        <a:pt x="1808407" y="1168681"/>
                        <a:pt x="1728875" y="1159834"/>
                        <a:pt x="1497693" y="1166943"/>
                      </a:cubicBezTo>
                      <a:cubicBezTo>
                        <a:pt x="1266511" y="1174052"/>
                        <a:pt x="964193" y="1178643"/>
                        <a:pt x="829080" y="1166943"/>
                      </a:cubicBezTo>
                      <a:cubicBezTo>
                        <a:pt x="693967" y="1155243"/>
                        <a:pt x="209002" y="1194010"/>
                        <a:pt x="0" y="1166943"/>
                      </a:cubicBezTo>
                      <a:cubicBezTo>
                        <a:pt x="-23404" y="895116"/>
                        <a:pt x="-15848" y="833430"/>
                        <a:pt x="0" y="583472"/>
                      </a:cubicBezTo>
                      <a:cubicBezTo>
                        <a:pt x="15848" y="333514"/>
                        <a:pt x="2100" y="183643"/>
                        <a:pt x="0" y="0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0A2F20"/>
                  </a:solidFill>
                  <a:extLst>
                    <a:ext uri="{C807C97D-BFC1-408E-A445-0C87EB9F89A2}">
                      <ask:lineSketchStyleProps xmlns:ask="http://schemas.microsoft.com/office/drawing/2018/sketchyshapes" sd="41677137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64" name="그룹 263">
                  <a:extLst>
                    <a:ext uri="{FF2B5EF4-FFF2-40B4-BE49-F238E27FC236}">
                      <a16:creationId xmlns:a16="http://schemas.microsoft.com/office/drawing/2014/main" id="{BF9E112D-3F47-6CEC-B5DB-FAA31E043A81}"/>
                    </a:ext>
                  </a:extLst>
                </p:cNvPr>
                <p:cNvGrpSpPr/>
                <p:nvPr/>
              </p:nvGrpSpPr>
              <p:grpSpPr>
                <a:xfrm>
                  <a:off x="6955494" y="3817084"/>
                  <a:ext cx="365612" cy="877545"/>
                  <a:chOff x="6955494" y="3817084"/>
                  <a:chExt cx="365612" cy="877545"/>
                </a:xfrm>
              </p:grpSpPr>
              <p:sp>
                <p:nvSpPr>
                  <p:cNvPr id="281" name="직사각형 280">
                    <a:extLst>
                      <a:ext uri="{FF2B5EF4-FFF2-40B4-BE49-F238E27FC236}">
                        <a16:creationId xmlns:a16="http://schemas.microsoft.com/office/drawing/2014/main" id="{573E0FEF-85DD-E4D3-6685-B202F2A68BD7}"/>
                      </a:ext>
                    </a:extLst>
                  </p:cNvPr>
                  <p:cNvSpPr/>
                  <p:nvPr/>
                </p:nvSpPr>
                <p:spPr>
                  <a:xfrm>
                    <a:off x="6991266" y="3817084"/>
                    <a:ext cx="294069" cy="877545"/>
                  </a:xfrm>
                  <a:custGeom>
                    <a:avLst/>
                    <a:gdLst>
                      <a:gd name="connsiteX0" fmla="*/ 0 w 294069"/>
                      <a:gd name="connsiteY0" fmla="*/ 0 h 877545"/>
                      <a:gd name="connsiteX1" fmla="*/ 294069 w 294069"/>
                      <a:gd name="connsiteY1" fmla="*/ 0 h 877545"/>
                      <a:gd name="connsiteX2" fmla="*/ 294069 w 294069"/>
                      <a:gd name="connsiteY2" fmla="*/ 438773 h 877545"/>
                      <a:gd name="connsiteX3" fmla="*/ 294069 w 294069"/>
                      <a:gd name="connsiteY3" fmla="*/ 877545 h 877545"/>
                      <a:gd name="connsiteX4" fmla="*/ 0 w 294069"/>
                      <a:gd name="connsiteY4" fmla="*/ 877545 h 877545"/>
                      <a:gd name="connsiteX5" fmla="*/ 0 w 294069"/>
                      <a:gd name="connsiteY5" fmla="*/ 438773 h 877545"/>
                      <a:gd name="connsiteX6" fmla="*/ 0 w 294069"/>
                      <a:gd name="connsiteY6" fmla="*/ 0 h 877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4069" h="877545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315754" y="109119"/>
                          <a:pt x="288833" y="268966"/>
                          <a:pt x="294069" y="438773"/>
                        </a:cubicBezTo>
                        <a:cubicBezTo>
                          <a:pt x="299305" y="608580"/>
                          <a:pt x="313412" y="766519"/>
                          <a:pt x="294069" y="877545"/>
                        </a:cubicBezTo>
                        <a:cubicBezTo>
                          <a:pt x="157149" y="890843"/>
                          <a:pt x="121445" y="883974"/>
                          <a:pt x="0" y="877545"/>
                        </a:cubicBezTo>
                        <a:cubicBezTo>
                          <a:pt x="13622" y="681057"/>
                          <a:pt x="17901" y="639826"/>
                          <a:pt x="0" y="438773"/>
                        </a:cubicBezTo>
                        <a:cubicBezTo>
                          <a:pt x="-17901" y="237720"/>
                          <a:pt x="-21396" y="95259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2" name="TextBox 281">
                    <a:extLst>
                      <a:ext uri="{FF2B5EF4-FFF2-40B4-BE49-F238E27FC236}">
                        <a16:creationId xmlns:a16="http://schemas.microsoft.com/office/drawing/2014/main" id="{48682AFB-F664-700F-69B4-F28149548E9C}"/>
                      </a:ext>
                    </a:extLst>
                  </p:cNvPr>
                  <p:cNvSpPr txBox="1"/>
                  <p:nvPr/>
                </p:nvSpPr>
                <p:spPr>
                  <a:xfrm>
                    <a:off x="6955494" y="3901913"/>
                    <a:ext cx="36561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W</a:t>
                    </a:r>
                  </a:p>
                  <a:p>
                    <a:pPr algn="ctr"/>
                    <a:r>
                      <a:rPr lang="en-US" altLang="ko-KR" sz="1000" dirty="0"/>
                      <a:t>S</a:t>
                    </a:r>
                  </a:p>
                  <a:p>
                    <a:pPr algn="ctr"/>
                    <a:r>
                      <a:rPr lang="en-US" altLang="ko-KR" sz="1000" dirty="0"/>
                      <a:t>G</a:t>
                    </a:r>
                  </a:p>
                  <a:p>
                    <a:pPr algn="ctr"/>
                    <a:r>
                      <a:rPr lang="en-US" altLang="ko-KR" sz="1000" dirty="0"/>
                      <a:t>I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65" name="그룹 264">
                  <a:extLst>
                    <a:ext uri="{FF2B5EF4-FFF2-40B4-BE49-F238E27FC236}">
                      <a16:creationId xmlns:a16="http://schemas.microsoft.com/office/drawing/2014/main" id="{589F7B4B-0E75-A73E-34AF-C42E8DBC9BB6}"/>
                    </a:ext>
                  </a:extLst>
                </p:cNvPr>
                <p:cNvGrpSpPr/>
                <p:nvPr/>
              </p:nvGrpSpPr>
              <p:grpSpPr>
                <a:xfrm>
                  <a:off x="7459540" y="3964891"/>
                  <a:ext cx="411515" cy="581930"/>
                  <a:chOff x="7459540" y="3964891"/>
                  <a:chExt cx="411515" cy="581930"/>
                </a:xfrm>
              </p:grpSpPr>
              <p:sp>
                <p:nvSpPr>
                  <p:cNvPr id="279" name="직사각형 278">
                    <a:extLst>
                      <a:ext uri="{FF2B5EF4-FFF2-40B4-BE49-F238E27FC236}">
                        <a16:creationId xmlns:a16="http://schemas.microsoft.com/office/drawing/2014/main" id="{75A01DED-70D9-F21E-081B-62B3F3FEC1CE}"/>
                      </a:ext>
                    </a:extLst>
                  </p:cNvPr>
                  <p:cNvSpPr/>
                  <p:nvPr/>
                </p:nvSpPr>
                <p:spPr>
                  <a:xfrm>
                    <a:off x="7519827" y="3964891"/>
                    <a:ext cx="294069" cy="581930"/>
                  </a:xfrm>
                  <a:custGeom>
                    <a:avLst/>
                    <a:gdLst>
                      <a:gd name="connsiteX0" fmla="*/ 0 w 294069"/>
                      <a:gd name="connsiteY0" fmla="*/ 0 h 581930"/>
                      <a:gd name="connsiteX1" fmla="*/ 294069 w 294069"/>
                      <a:gd name="connsiteY1" fmla="*/ 0 h 581930"/>
                      <a:gd name="connsiteX2" fmla="*/ 294069 w 294069"/>
                      <a:gd name="connsiteY2" fmla="*/ 581930 h 581930"/>
                      <a:gd name="connsiteX3" fmla="*/ 0 w 294069"/>
                      <a:gd name="connsiteY3" fmla="*/ 581930 h 581930"/>
                      <a:gd name="connsiteX4" fmla="*/ 0 w 294069"/>
                      <a:gd name="connsiteY4" fmla="*/ 0 h 581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4069" h="581930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269341" y="254188"/>
                          <a:pt x="291700" y="449159"/>
                          <a:pt x="294069" y="581930"/>
                        </a:cubicBezTo>
                        <a:cubicBezTo>
                          <a:pt x="170207" y="568325"/>
                          <a:pt x="74049" y="576617"/>
                          <a:pt x="0" y="581930"/>
                        </a:cubicBezTo>
                        <a:cubicBezTo>
                          <a:pt x="-28180" y="421987"/>
                          <a:pt x="-14860" y="19604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0" name="TextBox 279">
                    <a:extLst>
                      <a:ext uri="{FF2B5EF4-FFF2-40B4-BE49-F238E27FC236}">
                        <a16:creationId xmlns:a16="http://schemas.microsoft.com/office/drawing/2014/main" id="{5AD77F8B-61CE-5E61-920E-6EFE95FFC69F}"/>
                      </a:ext>
                    </a:extLst>
                  </p:cNvPr>
                  <p:cNvSpPr txBox="1"/>
                  <p:nvPr/>
                </p:nvSpPr>
                <p:spPr>
                  <a:xfrm>
                    <a:off x="7459540" y="3978857"/>
                    <a:ext cx="411515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U</a:t>
                    </a:r>
                  </a:p>
                  <a:p>
                    <a:pPr algn="ctr"/>
                    <a:r>
                      <a:rPr lang="en-US" altLang="ko-KR" sz="1000" dirty="0"/>
                      <a:t>R</a:t>
                    </a:r>
                  </a:p>
                  <a:p>
                    <a:pPr algn="ctr"/>
                    <a:r>
                      <a:rPr lang="en-US" altLang="ko-KR" sz="1000" dirty="0"/>
                      <a:t>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66" name="그룹 265">
                  <a:extLst>
                    <a:ext uri="{FF2B5EF4-FFF2-40B4-BE49-F238E27FC236}">
                      <a16:creationId xmlns:a16="http://schemas.microsoft.com/office/drawing/2014/main" id="{F23A8263-A75E-11CD-DE9F-912E9DE20407}"/>
                    </a:ext>
                  </a:extLst>
                </p:cNvPr>
                <p:cNvGrpSpPr/>
                <p:nvPr/>
              </p:nvGrpSpPr>
              <p:grpSpPr>
                <a:xfrm>
                  <a:off x="8021479" y="4071993"/>
                  <a:ext cx="544188" cy="393124"/>
                  <a:chOff x="8021479" y="4071993"/>
                  <a:chExt cx="544188" cy="393124"/>
                </a:xfrm>
              </p:grpSpPr>
              <p:sp>
                <p:nvSpPr>
                  <p:cNvPr id="277" name="직사각형 276">
                    <a:extLst>
                      <a:ext uri="{FF2B5EF4-FFF2-40B4-BE49-F238E27FC236}">
                        <a16:creationId xmlns:a16="http://schemas.microsoft.com/office/drawing/2014/main" id="{E67EB40A-7F2F-9F02-6EAC-67DBD9414293}"/>
                      </a:ext>
                    </a:extLst>
                  </p:cNvPr>
                  <p:cNvSpPr/>
                  <p:nvPr/>
                </p:nvSpPr>
                <p:spPr>
                  <a:xfrm>
                    <a:off x="8021480" y="4071993"/>
                    <a:ext cx="544187" cy="393124"/>
                  </a:xfrm>
                  <a:custGeom>
                    <a:avLst/>
                    <a:gdLst>
                      <a:gd name="connsiteX0" fmla="*/ 0 w 544187"/>
                      <a:gd name="connsiteY0" fmla="*/ 0 h 393124"/>
                      <a:gd name="connsiteX1" fmla="*/ 544187 w 544187"/>
                      <a:gd name="connsiteY1" fmla="*/ 0 h 393124"/>
                      <a:gd name="connsiteX2" fmla="*/ 544187 w 544187"/>
                      <a:gd name="connsiteY2" fmla="*/ 393124 h 393124"/>
                      <a:gd name="connsiteX3" fmla="*/ 0 w 544187"/>
                      <a:gd name="connsiteY3" fmla="*/ 393124 h 393124"/>
                      <a:gd name="connsiteX4" fmla="*/ 0 w 54418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4187" h="393124" extrusionOk="0">
                        <a:moveTo>
                          <a:pt x="0" y="0"/>
                        </a:moveTo>
                        <a:cubicBezTo>
                          <a:pt x="252314" y="951"/>
                          <a:pt x="393670" y="-16845"/>
                          <a:pt x="544187" y="0"/>
                        </a:cubicBezTo>
                        <a:cubicBezTo>
                          <a:pt x="550383" y="142135"/>
                          <a:pt x="536637" y="211659"/>
                          <a:pt x="544187" y="393124"/>
                        </a:cubicBezTo>
                        <a:cubicBezTo>
                          <a:pt x="370893" y="377883"/>
                          <a:pt x="157259" y="411689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8" name="TextBox 277">
                    <a:extLst>
                      <a:ext uri="{FF2B5EF4-FFF2-40B4-BE49-F238E27FC236}">
                        <a16:creationId xmlns:a16="http://schemas.microsoft.com/office/drawing/2014/main" id="{DA5C08A4-1303-CC56-5DD6-462FBB9F1C29}"/>
                      </a:ext>
                    </a:extLst>
                  </p:cNvPr>
                  <p:cNvSpPr txBox="1"/>
                  <p:nvPr/>
                </p:nvSpPr>
                <p:spPr>
                  <a:xfrm>
                    <a:off x="8021479" y="4145444"/>
                    <a:ext cx="54418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VIEW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67" name="그룹 266">
                  <a:extLst>
                    <a:ext uri="{FF2B5EF4-FFF2-40B4-BE49-F238E27FC236}">
                      <a16:creationId xmlns:a16="http://schemas.microsoft.com/office/drawing/2014/main" id="{14571C6D-508F-6CA4-0711-2C28021C4950}"/>
                    </a:ext>
                  </a:extLst>
                </p:cNvPr>
                <p:cNvGrpSpPr/>
                <p:nvPr/>
              </p:nvGrpSpPr>
              <p:grpSpPr>
                <a:xfrm>
                  <a:off x="8779718" y="3811343"/>
                  <a:ext cx="704792" cy="393124"/>
                  <a:chOff x="8898006" y="3791304"/>
                  <a:chExt cx="629697" cy="393124"/>
                </a:xfrm>
              </p:grpSpPr>
              <p:sp>
                <p:nvSpPr>
                  <p:cNvPr id="275" name="직사각형 274">
                    <a:extLst>
                      <a:ext uri="{FF2B5EF4-FFF2-40B4-BE49-F238E27FC236}">
                        <a16:creationId xmlns:a16="http://schemas.microsoft.com/office/drawing/2014/main" id="{B8834639-B272-101C-B144-857AC4C07F9A}"/>
                      </a:ext>
                    </a:extLst>
                  </p:cNvPr>
                  <p:cNvSpPr/>
                  <p:nvPr/>
                </p:nvSpPr>
                <p:spPr>
                  <a:xfrm>
                    <a:off x="8899836" y="3791304"/>
                    <a:ext cx="626037" cy="393124"/>
                  </a:xfrm>
                  <a:custGeom>
                    <a:avLst/>
                    <a:gdLst>
                      <a:gd name="connsiteX0" fmla="*/ 0 w 626037"/>
                      <a:gd name="connsiteY0" fmla="*/ 0 h 393124"/>
                      <a:gd name="connsiteX1" fmla="*/ 626037 w 626037"/>
                      <a:gd name="connsiteY1" fmla="*/ 0 h 393124"/>
                      <a:gd name="connsiteX2" fmla="*/ 626037 w 626037"/>
                      <a:gd name="connsiteY2" fmla="*/ 393124 h 393124"/>
                      <a:gd name="connsiteX3" fmla="*/ 0 w 626037"/>
                      <a:gd name="connsiteY3" fmla="*/ 393124 h 393124"/>
                      <a:gd name="connsiteX4" fmla="*/ 0 w 62603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6037" h="393124" extrusionOk="0">
                        <a:moveTo>
                          <a:pt x="0" y="0"/>
                        </a:moveTo>
                        <a:cubicBezTo>
                          <a:pt x="176293" y="2098"/>
                          <a:pt x="391869" y="21568"/>
                          <a:pt x="626037" y="0"/>
                        </a:cubicBezTo>
                        <a:cubicBezTo>
                          <a:pt x="632233" y="142135"/>
                          <a:pt x="618487" y="211659"/>
                          <a:pt x="626037" y="393124"/>
                        </a:cubicBezTo>
                        <a:cubicBezTo>
                          <a:pt x="389854" y="412447"/>
                          <a:pt x="256685" y="392187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D91C738C-9E67-C3EB-1A80-6484155554F7}"/>
                      </a:ext>
                    </a:extLst>
                  </p:cNvPr>
                  <p:cNvSpPr txBox="1"/>
                  <p:nvPr/>
                </p:nvSpPr>
                <p:spPr>
                  <a:xfrm>
                    <a:off x="8898006" y="3864756"/>
                    <a:ext cx="62969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MODEL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68" name="그룹 267">
                  <a:extLst>
                    <a:ext uri="{FF2B5EF4-FFF2-40B4-BE49-F238E27FC236}">
                      <a16:creationId xmlns:a16="http://schemas.microsoft.com/office/drawing/2014/main" id="{634CCD54-F57F-0B71-FB18-125AC2A644C8}"/>
                    </a:ext>
                  </a:extLst>
                </p:cNvPr>
                <p:cNvGrpSpPr/>
                <p:nvPr/>
              </p:nvGrpSpPr>
              <p:grpSpPr>
                <a:xfrm>
                  <a:off x="8716092" y="4307076"/>
                  <a:ext cx="838264" cy="393124"/>
                  <a:chOff x="8759078" y="4327285"/>
                  <a:chExt cx="838264" cy="393124"/>
                </a:xfrm>
              </p:grpSpPr>
              <p:sp>
                <p:nvSpPr>
                  <p:cNvPr id="273" name="직사각형 272">
                    <a:extLst>
                      <a:ext uri="{FF2B5EF4-FFF2-40B4-BE49-F238E27FC236}">
                        <a16:creationId xmlns:a16="http://schemas.microsoft.com/office/drawing/2014/main" id="{D162B298-8690-EFA5-E998-F465848DCF94}"/>
                      </a:ext>
                    </a:extLst>
                  </p:cNvPr>
                  <p:cNvSpPr/>
                  <p:nvPr/>
                </p:nvSpPr>
                <p:spPr>
                  <a:xfrm>
                    <a:off x="8822126" y="4327285"/>
                    <a:ext cx="705370" cy="393124"/>
                  </a:xfrm>
                  <a:custGeom>
                    <a:avLst/>
                    <a:gdLst>
                      <a:gd name="connsiteX0" fmla="*/ 0 w 705370"/>
                      <a:gd name="connsiteY0" fmla="*/ 0 h 393124"/>
                      <a:gd name="connsiteX1" fmla="*/ 331524 w 705370"/>
                      <a:gd name="connsiteY1" fmla="*/ 0 h 393124"/>
                      <a:gd name="connsiteX2" fmla="*/ 705370 w 705370"/>
                      <a:gd name="connsiteY2" fmla="*/ 0 h 393124"/>
                      <a:gd name="connsiteX3" fmla="*/ 705370 w 705370"/>
                      <a:gd name="connsiteY3" fmla="*/ 393124 h 393124"/>
                      <a:gd name="connsiteX4" fmla="*/ 366792 w 705370"/>
                      <a:gd name="connsiteY4" fmla="*/ 393124 h 393124"/>
                      <a:gd name="connsiteX5" fmla="*/ 0 w 705370"/>
                      <a:gd name="connsiteY5" fmla="*/ 393124 h 393124"/>
                      <a:gd name="connsiteX6" fmla="*/ 0 w 705370"/>
                      <a:gd name="connsiteY6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05370" h="393124" extrusionOk="0">
                        <a:moveTo>
                          <a:pt x="0" y="0"/>
                        </a:moveTo>
                        <a:cubicBezTo>
                          <a:pt x="72059" y="9710"/>
                          <a:pt x="240705" y="11129"/>
                          <a:pt x="331524" y="0"/>
                        </a:cubicBezTo>
                        <a:cubicBezTo>
                          <a:pt x="422343" y="-11129"/>
                          <a:pt x="573446" y="8142"/>
                          <a:pt x="705370" y="0"/>
                        </a:cubicBezTo>
                        <a:cubicBezTo>
                          <a:pt x="708878" y="153028"/>
                          <a:pt x="697277" y="200996"/>
                          <a:pt x="705370" y="393124"/>
                        </a:cubicBezTo>
                        <a:cubicBezTo>
                          <a:pt x="577335" y="399151"/>
                          <a:pt x="524037" y="388633"/>
                          <a:pt x="366792" y="393124"/>
                        </a:cubicBezTo>
                        <a:cubicBezTo>
                          <a:pt x="209547" y="397615"/>
                          <a:pt x="121393" y="400352"/>
                          <a:pt x="0" y="393124"/>
                        </a:cubicBezTo>
                        <a:cubicBezTo>
                          <a:pt x="7469" y="197910"/>
                          <a:pt x="10204" y="110767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9B87BCEA-E758-5AB4-C5E1-3AD54711C6CE}"/>
                      </a:ext>
                    </a:extLst>
                  </p:cNvPr>
                  <p:cNvSpPr txBox="1"/>
                  <p:nvPr/>
                </p:nvSpPr>
                <p:spPr>
                  <a:xfrm>
                    <a:off x="8759078" y="4400737"/>
                    <a:ext cx="83826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TEMPLATE</a:t>
                    </a:r>
                    <a:endParaRPr lang="ko-KR" altLang="en-US" sz="1000" dirty="0"/>
                  </a:p>
                </p:txBody>
              </p:sp>
            </p:grpSp>
            <p:cxnSp>
              <p:nvCxnSpPr>
                <p:cNvPr id="269" name="직선 화살표 연결선 268">
                  <a:extLst>
                    <a:ext uri="{FF2B5EF4-FFF2-40B4-BE49-F238E27FC236}">
                      <a16:creationId xmlns:a16="http://schemas.microsoft.com/office/drawing/2014/main" id="{613DF2A9-ECC1-2808-76F3-66DDD9EE91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8095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직선 화살표 연결선 269">
                  <a:extLst>
                    <a:ext uri="{FF2B5EF4-FFF2-40B4-BE49-F238E27FC236}">
                      <a16:creationId xmlns:a16="http://schemas.microsoft.com/office/drawing/2014/main" id="{9844C4B8-FF64-EAC9-CC26-F64FABA7F1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2332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직선 화살표 연결선 270">
                  <a:extLst>
                    <a:ext uri="{FF2B5EF4-FFF2-40B4-BE49-F238E27FC236}">
                      <a16:creationId xmlns:a16="http://schemas.microsoft.com/office/drawing/2014/main" id="{8B34BA48-C739-2619-D75B-3BD3BBE8BBE7}"/>
                    </a:ext>
                  </a:extLst>
                </p:cNvPr>
                <p:cNvCxnSpPr>
                  <a:cxnSpLocks/>
                  <a:stCxn id="277" idx="3"/>
                  <a:endCxn id="276" idx="1"/>
                </p:cNvCxnSpPr>
                <p:nvPr/>
              </p:nvCxnSpPr>
              <p:spPr>
                <a:xfrm flipV="1">
                  <a:off x="8565667" y="4007906"/>
                  <a:ext cx="214051" cy="260649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직선 화살표 연결선 271">
                  <a:extLst>
                    <a:ext uri="{FF2B5EF4-FFF2-40B4-BE49-F238E27FC236}">
                      <a16:creationId xmlns:a16="http://schemas.microsoft.com/office/drawing/2014/main" id="{99187B27-B9DE-74F2-BC02-77AFA7E7A5B2}"/>
                    </a:ext>
                  </a:extLst>
                </p:cNvPr>
                <p:cNvCxnSpPr>
                  <a:cxnSpLocks/>
                  <a:stCxn id="277" idx="3"/>
                  <a:endCxn id="273" idx="1"/>
                </p:cNvCxnSpPr>
                <p:nvPr/>
              </p:nvCxnSpPr>
              <p:spPr>
                <a:xfrm>
                  <a:off x="8565667" y="4268555"/>
                  <a:ext cx="213473" cy="235083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62" name="그림 261" descr="폰트, 스크린샷, 텍스트, 그래픽이(가) 표시된 사진&#10;&#10;자동 생성된 설명">
                <a:extLst>
                  <a:ext uri="{FF2B5EF4-FFF2-40B4-BE49-F238E27FC236}">
                    <a16:creationId xmlns:a16="http://schemas.microsoft.com/office/drawing/2014/main" id="{B1B94201-A0CA-EC40-5F88-D466F6AEA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2747" y="3250451"/>
                <a:ext cx="611352" cy="611352"/>
              </a:xfrm>
              <a:prstGeom prst="rect">
                <a:avLst/>
              </a:prstGeom>
            </p:spPr>
          </p:pic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5B7098BB-2A34-FCD3-9BCC-F29FB4BD1CEA}"/>
                </a:ext>
              </a:extLst>
            </p:cNvPr>
            <p:cNvGrpSpPr/>
            <p:nvPr/>
          </p:nvGrpSpPr>
          <p:grpSpPr>
            <a:xfrm>
              <a:off x="6725122" y="3297873"/>
              <a:ext cx="2781609" cy="1461251"/>
              <a:chOff x="6772747" y="3250451"/>
              <a:chExt cx="2781609" cy="1461251"/>
            </a:xfrm>
          </p:grpSpPr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D99163E4-2B69-EF25-4475-ABBCB1BEE747}"/>
                  </a:ext>
                </a:extLst>
              </p:cNvPr>
              <p:cNvGrpSpPr/>
              <p:nvPr/>
            </p:nvGrpSpPr>
            <p:grpSpPr>
              <a:xfrm>
                <a:off x="6873524" y="3544759"/>
                <a:ext cx="2680832" cy="1166943"/>
                <a:chOff x="6873524" y="3672385"/>
                <a:chExt cx="2680832" cy="1166943"/>
              </a:xfrm>
            </p:grpSpPr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F6B063A7-8A82-5AA3-1A6C-BEF216B5091C}"/>
                    </a:ext>
                  </a:extLst>
                </p:cNvPr>
                <p:cNvSpPr/>
                <p:nvPr/>
              </p:nvSpPr>
              <p:spPr>
                <a:xfrm>
                  <a:off x="6873524" y="3672385"/>
                  <a:ext cx="2674452" cy="1166943"/>
                </a:xfrm>
                <a:custGeom>
                  <a:avLst/>
                  <a:gdLst>
                    <a:gd name="connsiteX0" fmla="*/ 0 w 2674452"/>
                    <a:gd name="connsiteY0" fmla="*/ 0 h 1166943"/>
                    <a:gd name="connsiteX1" fmla="*/ 588379 w 2674452"/>
                    <a:gd name="connsiteY1" fmla="*/ 0 h 1166943"/>
                    <a:gd name="connsiteX2" fmla="*/ 1256992 w 2674452"/>
                    <a:gd name="connsiteY2" fmla="*/ 0 h 1166943"/>
                    <a:gd name="connsiteX3" fmla="*/ 1898861 w 2674452"/>
                    <a:gd name="connsiteY3" fmla="*/ 0 h 1166943"/>
                    <a:gd name="connsiteX4" fmla="*/ 2674452 w 2674452"/>
                    <a:gd name="connsiteY4" fmla="*/ 0 h 1166943"/>
                    <a:gd name="connsiteX5" fmla="*/ 2674452 w 2674452"/>
                    <a:gd name="connsiteY5" fmla="*/ 560133 h 1166943"/>
                    <a:gd name="connsiteX6" fmla="*/ 2674452 w 2674452"/>
                    <a:gd name="connsiteY6" fmla="*/ 1166943 h 1166943"/>
                    <a:gd name="connsiteX7" fmla="*/ 2086073 w 2674452"/>
                    <a:gd name="connsiteY7" fmla="*/ 1166943 h 1166943"/>
                    <a:gd name="connsiteX8" fmla="*/ 1497693 w 2674452"/>
                    <a:gd name="connsiteY8" fmla="*/ 1166943 h 1166943"/>
                    <a:gd name="connsiteX9" fmla="*/ 829080 w 2674452"/>
                    <a:gd name="connsiteY9" fmla="*/ 1166943 h 1166943"/>
                    <a:gd name="connsiteX10" fmla="*/ 0 w 2674452"/>
                    <a:gd name="connsiteY10" fmla="*/ 1166943 h 1166943"/>
                    <a:gd name="connsiteX11" fmla="*/ 0 w 2674452"/>
                    <a:gd name="connsiteY11" fmla="*/ 583472 h 1166943"/>
                    <a:gd name="connsiteX12" fmla="*/ 0 w 2674452"/>
                    <a:gd name="connsiteY12" fmla="*/ 0 h 1166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74452" h="1166943" extrusionOk="0">
                      <a:moveTo>
                        <a:pt x="0" y="0"/>
                      </a:moveTo>
                      <a:cubicBezTo>
                        <a:pt x="236268" y="13263"/>
                        <a:pt x="354920" y="-11274"/>
                        <a:pt x="588379" y="0"/>
                      </a:cubicBezTo>
                      <a:cubicBezTo>
                        <a:pt x="821838" y="11274"/>
                        <a:pt x="1114463" y="28367"/>
                        <a:pt x="1256992" y="0"/>
                      </a:cubicBezTo>
                      <a:cubicBezTo>
                        <a:pt x="1399521" y="-28367"/>
                        <a:pt x="1668540" y="-2815"/>
                        <a:pt x="1898861" y="0"/>
                      </a:cubicBezTo>
                      <a:cubicBezTo>
                        <a:pt x="2129182" y="2815"/>
                        <a:pt x="2362333" y="-10540"/>
                        <a:pt x="2674452" y="0"/>
                      </a:cubicBezTo>
                      <a:cubicBezTo>
                        <a:pt x="2666882" y="204688"/>
                        <a:pt x="2669379" y="361482"/>
                        <a:pt x="2674452" y="560133"/>
                      </a:cubicBezTo>
                      <a:cubicBezTo>
                        <a:pt x="2679525" y="758784"/>
                        <a:pt x="2701216" y="920290"/>
                        <a:pt x="2674452" y="1166943"/>
                      </a:cubicBezTo>
                      <a:cubicBezTo>
                        <a:pt x="2478110" y="1193008"/>
                        <a:pt x="2363739" y="1165205"/>
                        <a:pt x="2086073" y="1166943"/>
                      </a:cubicBezTo>
                      <a:cubicBezTo>
                        <a:pt x="1808407" y="1168681"/>
                        <a:pt x="1728875" y="1159834"/>
                        <a:pt x="1497693" y="1166943"/>
                      </a:cubicBezTo>
                      <a:cubicBezTo>
                        <a:pt x="1266511" y="1174052"/>
                        <a:pt x="964193" y="1178643"/>
                        <a:pt x="829080" y="1166943"/>
                      </a:cubicBezTo>
                      <a:cubicBezTo>
                        <a:pt x="693967" y="1155243"/>
                        <a:pt x="209002" y="1194010"/>
                        <a:pt x="0" y="1166943"/>
                      </a:cubicBezTo>
                      <a:cubicBezTo>
                        <a:pt x="-23404" y="895116"/>
                        <a:pt x="-15848" y="833430"/>
                        <a:pt x="0" y="583472"/>
                      </a:cubicBezTo>
                      <a:cubicBezTo>
                        <a:pt x="15848" y="333514"/>
                        <a:pt x="2100" y="183643"/>
                        <a:pt x="0" y="0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0A2F20"/>
                  </a:solidFill>
                  <a:extLst>
                    <a:ext uri="{C807C97D-BFC1-408E-A445-0C87EB9F89A2}">
                      <ask:lineSketchStyleProps xmlns:ask="http://schemas.microsoft.com/office/drawing/2018/sketchyshapes" sd="41677137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2" name="그룹 241">
                  <a:extLst>
                    <a:ext uri="{FF2B5EF4-FFF2-40B4-BE49-F238E27FC236}">
                      <a16:creationId xmlns:a16="http://schemas.microsoft.com/office/drawing/2014/main" id="{9FA50D21-3A84-AAAF-65B6-9F1EDA5A5A6A}"/>
                    </a:ext>
                  </a:extLst>
                </p:cNvPr>
                <p:cNvGrpSpPr/>
                <p:nvPr/>
              </p:nvGrpSpPr>
              <p:grpSpPr>
                <a:xfrm>
                  <a:off x="6955494" y="3817084"/>
                  <a:ext cx="365612" cy="877545"/>
                  <a:chOff x="6955494" y="3817084"/>
                  <a:chExt cx="365612" cy="877545"/>
                </a:xfrm>
              </p:grpSpPr>
              <p:sp>
                <p:nvSpPr>
                  <p:cNvPr id="259" name="직사각형 258">
                    <a:extLst>
                      <a:ext uri="{FF2B5EF4-FFF2-40B4-BE49-F238E27FC236}">
                        <a16:creationId xmlns:a16="http://schemas.microsoft.com/office/drawing/2014/main" id="{A98F26D5-42DD-158C-D474-7AD51FFCF862}"/>
                      </a:ext>
                    </a:extLst>
                  </p:cNvPr>
                  <p:cNvSpPr/>
                  <p:nvPr/>
                </p:nvSpPr>
                <p:spPr>
                  <a:xfrm>
                    <a:off x="6991266" y="3817084"/>
                    <a:ext cx="294069" cy="877545"/>
                  </a:xfrm>
                  <a:custGeom>
                    <a:avLst/>
                    <a:gdLst>
                      <a:gd name="connsiteX0" fmla="*/ 0 w 294069"/>
                      <a:gd name="connsiteY0" fmla="*/ 0 h 877545"/>
                      <a:gd name="connsiteX1" fmla="*/ 294069 w 294069"/>
                      <a:gd name="connsiteY1" fmla="*/ 0 h 877545"/>
                      <a:gd name="connsiteX2" fmla="*/ 294069 w 294069"/>
                      <a:gd name="connsiteY2" fmla="*/ 438773 h 877545"/>
                      <a:gd name="connsiteX3" fmla="*/ 294069 w 294069"/>
                      <a:gd name="connsiteY3" fmla="*/ 877545 h 877545"/>
                      <a:gd name="connsiteX4" fmla="*/ 0 w 294069"/>
                      <a:gd name="connsiteY4" fmla="*/ 877545 h 877545"/>
                      <a:gd name="connsiteX5" fmla="*/ 0 w 294069"/>
                      <a:gd name="connsiteY5" fmla="*/ 438773 h 877545"/>
                      <a:gd name="connsiteX6" fmla="*/ 0 w 294069"/>
                      <a:gd name="connsiteY6" fmla="*/ 0 h 877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4069" h="877545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315754" y="109119"/>
                          <a:pt x="288833" y="268966"/>
                          <a:pt x="294069" y="438773"/>
                        </a:cubicBezTo>
                        <a:cubicBezTo>
                          <a:pt x="299305" y="608580"/>
                          <a:pt x="313412" y="766519"/>
                          <a:pt x="294069" y="877545"/>
                        </a:cubicBezTo>
                        <a:cubicBezTo>
                          <a:pt x="157149" y="890843"/>
                          <a:pt x="121445" y="883974"/>
                          <a:pt x="0" y="877545"/>
                        </a:cubicBezTo>
                        <a:cubicBezTo>
                          <a:pt x="13622" y="681057"/>
                          <a:pt x="17901" y="639826"/>
                          <a:pt x="0" y="438773"/>
                        </a:cubicBezTo>
                        <a:cubicBezTo>
                          <a:pt x="-17901" y="237720"/>
                          <a:pt x="-21396" y="95259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231DB891-8129-34FB-9472-DCE4587FD361}"/>
                      </a:ext>
                    </a:extLst>
                  </p:cNvPr>
                  <p:cNvSpPr txBox="1"/>
                  <p:nvPr/>
                </p:nvSpPr>
                <p:spPr>
                  <a:xfrm>
                    <a:off x="6955494" y="3901913"/>
                    <a:ext cx="36561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W</a:t>
                    </a:r>
                  </a:p>
                  <a:p>
                    <a:pPr algn="ctr"/>
                    <a:r>
                      <a:rPr lang="en-US" altLang="ko-KR" sz="1000" dirty="0"/>
                      <a:t>S</a:t>
                    </a:r>
                  </a:p>
                  <a:p>
                    <a:pPr algn="ctr"/>
                    <a:r>
                      <a:rPr lang="en-US" altLang="ko-KR" sz="1000" dirty="0"/>
                      <a:t>G</a:t>
                    </a:r>
                  </a:p>
                  <a:p>
                    <a:pPr algn="ctr"/>
                    <a:r>
                      <a:rPr lang="en-US" altLang="ko-KR" sz="1000" dirty="0"/>
                      <a:t>I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43" name="그룹 242">
                  <a:extLst>
                    <a:ext uri="{FF2B5EF4-FFF2-40B4-BE49-F238E27FC236}">
                      <a16:creationId xmlns:a16="http://schemas.microsoft.com/office/drawing/2014/main" id="{80F9C6D6-F483-6BE5-F360-7E97DA4CBF2F}"/>
                    </a:ext>
                  </a:extLst>
                </p:cNvPr>
                <p:cNvGrpSpPr/>
                <p:nvPr/>
              </p:nvGrpSpPr>
              <p:grpSpPr>
                <a:xfrm>
                  <a:off x="7459540" y="3964891"/>
                  <a:ext cx="411515" cy="581930"/>
                  <a:chOff x="7459540" y="3964891"/>
                  <a:chExt cx="411515" cy="581930"/>
                </a:xfrm>
              </p:grpSpPr>
              <p:sp>
                <p:nvSpPr>
                  <p:cNvPr id="257" name="직사각형 256">
                    <a:extLst>
                      <a:ext uri="{FF2B5EF4-FFF2-40B4-BE49-F238E27FC236}">
                        <a16:creationId xmlns:a16="http://schemas.microsoft.com/office/drawing/2014/main" id="{CE9AC066-D1B8-0D2C-3268-9D23EA8B4BC0}"/>
                      </a:ext>
                    </a:extLst>
                  </p:cNvPr>
                  <p:cNvSpPr/>
                  <p:nvPr/>
                </p:nvSpPr>
                <p:spPr>
                  <a:xfrm>
                    <a:off x="7519827" y="3964891"/>
                    <a:ext cx="294069" cy="581930"/>
                  </a:xfrm>
                  <a:custGeom>
                    <a:avLst/>
                    <a:gdLst>
                      <a:gd name="connsiteX0" fmla="*/ 0 w 294069"/>
                      <a:gd name="connsiteY0" fmla="*/ 0 h 581930"/>
                      <a:gd name="connsiteX1" fmla="*/ 294069 w 294069"/>
                      <a:gd name="connsiteY1" fmla="*/ 0 h 581930"/>
                      <a:gd name="connsiteX2" fmla="*/ 294069 w 294069"/>
                      <a:gd name="connsiteY2" fmla="*/ 581930 h 581930"/>
                      <a:gd name="connsiteX3" fmla="*/ 0 w 294069"/>
                      <a:gd name="connsiteY3" fmla="*/ 581930 h 581930"/>
                      <a:gd name="connsiteX4" fmla="*/ 0 w 294069"/>
                      <a:gd name="connsiteY4" fmla="*/ 0 h 581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4069" h="581930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269341" y="254188"/>
                          <a:pt x="291700" y="449159"/>
                          <a:pt x="294069" y="581930"/>
                        </a:cubicBezTo>
                        <a:cubicBezTo>
                          <a:pt x="170207" y="568325"/>
                          <a:pt x="74049" y="576617"/>
                          <a:pt x="0" y="581930"/>
                        </a:cubicBezTo>
                        <a:cubicBezTo>
                          <a:pt x="-28180" y="421987"/>
                          <a:pt x="-14860" y="19604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47A60800-E6D7-5D05-77F1-456C37490599}"/>
                      </a:ext>
                    </a:extLst>
                  </p:cNvPr>
                  <p:cNvSpPr txBox="1"/>
                  <p:nvPr/>
                </p:nvSpPr>
                <p:spPr>
                  <a:xfrm>
                    <a:off x="7459540" y="3978857"/>
                    <a:ext cx="411515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U</a:t>
                    </a:r>
                  </a:p>
                  <a:p>
                    <a:pPr algn="ctr"/>
                    <a:r>
                      <a:rPr lang="en-US" altLang="ko-KR" sz="1000" dirty="0"/>
                      <a:t>R</a:t>
                    </a:r>
                  </a:p>
                  <a:p>
                    <a:pPr algn="ctr"/>
                    <a:r>
                      <a:rPr lang="en-US" altLang="ko-KR" sz="1000" dirty="0"/>
                      <a:t>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44" name="그룹 243">
                  <a:extLst>
                    <a:ext uri="{FF2B5EF4-FFF2-40B4-BE49-F238E27FC236}">
                      <a16:creationId xmlns:a16="http://schemas.microsoft.com/office/drawing/2014/main" id="{DD0138FF-04CA-F9E4-AA07-1DA08B5ED24E}"/>
                    </a:ext>
                  </a:extLst>
                </p:cNvPr>
                <p:cNvGrpSpPr/>
                <p:nvPr/>
              </p:nvGrpSpPr>
              <p:grpSpPr>
                <a:xfrm>
                  <a:off x="8021479" y="4071993"/>
                  <a:ext cx="544188" cy="393124"/>
                  <a:chOff x="8021479" y="4071993"/>
                  <a:chExt cx="544188" cy="393124"/>
                </a:xfrm>
              </p:grpSpPr>
              <p:sp>
                <p:nvSpPr>
                  <p:cNvPr id="255" name="직사각형 254">
                    <a:extLst>
                      <a:ext uri="{FF2B5EF4-FFF2-40B4-BE49-F238E27FC236}">
                        <a16:creationId xmlns:a16="http://schemas.microsoft.com/office/drawing/2014/main" id="{A7898A80-DB60-D223-8656-A6276E0E3561}"/>
                      </a:ext>
                    </a:extLst>
                  </p:cNvPr>
                  <p:cNvSpPr/>
                  <p:nvPr/>
                </p:nvSpPr>
                <p:spPr>
                  <a:xfrm>
                    <a:off x="8021480" y="4071993"/>
                    <a:ext cx="544187" cy="393124"/>
                  </a:xfrm>
                  <a:custGeom>
                    <a:avLst/>
                    <a:gdLst>
                      <a:gd name="connsiteX0" fmla="*/ 0 w 544187"/>
                      <a:gd name="connsiteY0" fmla="*/ 0 h 393124"/>
                      <a:gd name="connsiteX1" fmla="*/ 544187 w 544187"/>
                      <a:gd name="connsiteY1" fmla="*/ 0 h 393124"/>
                      <a:gd name="connsiteX2" fmla="*/ 544187 w 544187"/>
                      <a:gd name="connsiteY2" fmla="*/ 393124 h 393124"/>
                      <a:gd name="connsiteX3" fmla="*/ 0 w 544187"/>
                      <a:gd name="connsiteY3" fmla="*/ 393124 h 393124"/>
                      <a:gd name="connsiteX4" fmla="*/ 0 w 54418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4187" h="393124" extrusionOk="0">
                        <a:moveTo>
                          <a:pt x="0" y="0"/>
                        </a:moveTo>
                        <a:cubicBezTo>
                          <a:pt x="252314" y="951"/>
                          <a:pt x="393670" y="-16845"/>
                          <a:pt x="544187" y="0"/>
                        </a:cubicBezTo>
                        <a:cubicBezTo>
                          <a:pt x="550383" y="142135"/>
                          <a:pt x="536637" y="211659"/>
                          <a:pt x="544187" y="393124"/>
                        </a:cubicBezTo>
                        <a:cubicBezTo>
                          <a:pt x="370893" y="377883"/>
                          <a:pt x="157259" y="411689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CBEA1D97-2133-E4AE-2B48-191328AAB1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21479" y="4145444"/>
                    <a:ext cx="54418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VIEW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645F61FC-B639-A91D-4A8D-8DB513CDEF69}"/>
                    </a:ext>
                  </a:extLst>
                </p:cNvPr>
                <p:cNvGrpSpPr/>
                <p:nvPr/>
              </p:nvGrpSpPr>
              <p:grpSpPr>
                <a:xfrm>
                  <a:off x="8779718" y="3811343"/>
                  <a:ext cx="704792" cy="393124"/>
                  <a:chOff x="8898006" y="3791304"/>
                  <a:chExt cx="629697" cy="393124"/>
                </a:xfrm>
              </p:grpSpPr>
              <p:sp>
                <p:nvSpPr>
                  <p:cNvPr id="253" name="직사각형 252">
                    <a:extLst>
                      <a:ext uri="{FF2B5EF4-FFF2-40B4-BE49-F238E27FC236}">
                        <a16:creationId xmlns:a16="http://schemas.microsoft.com/office/drawing/2014/main" id="{39D1CDF4-4DCE-5470-FABD-DD5A0C10A87E}"/>
                      </a:ext>
                    </a:extLst>
                  </p:cNvPr>
                  <p:cNvSpPr/>
                  <p:nvPr/>
                </p:nvSpPr>
                <p:spPr>
                  <a:xfrm>
                    <a:off x="8899836" y="3791304"/>
                    <a:ext cx="626037" cy="393124"/>
                  </a:xfrm>
                  <a:custGeom>
                    <a:avLst/>
                    <a:gdLst>
                      <a:gd name="connsiteX0" fmla="*/ 0 w 626037"/>
                      <a:gd name="connsiteY0" fmla="*/ 0 h 393124"/>
                      <a:gd name="connsiteX1" fmla="*/ 626037 w 626037"/>
                      <a:gd name="connsiteY1" fmla="*/ 0 h 393124"/>
                      <a:gd name="connsiteX2" fmla="*/ 626037 w 626037"/>
                      <a:gd name="connsiteY2" fmla="*/ 393124 h 393124"/>
                      <a:gd name="connsiteX3" fmla="*/ 0 w 626037"/>
                      <a:gd name="connsiteY3" fmla="*/ 393124 h 393124"/>
                      <a:gd name="connsiteX4" fmla="*/ 0 w 62603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6037" h="393124" extrusionOk="0">
                        <a:moveTo>
                          <a:pt x="0" y="0"/>
                        </a:moveTo>
                        <a:cubicBezTo>
                          <a:pt x="176293" y="2098"/>
                          <a:pt x="391869" y="21568"/>
                          <a:pt x="626037" y="0"/>
                        </a:cubicBezTo>
                        <a:cubicBezTo>
                          <a:pt x="632233" y="142135"/>
                          <a:pt x="618487" y="211659"/>
                          <a:pt x="626037" y="393124"/>
                        </a:cubicBezTo>
                        <a:cubicBezTo>
                          <a:pt x="389854" y="412447"/>
                          <a:pt x="256685" y="392187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98F1F3E6-B9FF-C9A0-5CB2-515BB4FB6558}"/>
                      </a:ext>
                    </a:extLst>
                  </p:cNvPr>
                  <p:cNvSpPr txBox="1"/>
                  <p:nvPr/>
                </p:nvSpPr>
                <p:spPr>
                  <a:xfrm>
                    <a:off x="8898006" y="3864756"/>
                    <a:ext cx="62969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MODEL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46" name="그룹 245">
                  <a:extLst>
                    <a:ext uri="{FF2B5EF4-FFF2-40B4-BE49-F238E27FC236}">
                      <a16:creationId xmlns:a16="http://schemas.microsoft.com/office/drawing/2014/main" id="{D9E30F0D-59C3-6D9A-6954-8AB808FFE7A7}"/>
                    </a:ext>
                  </a:extLst>
                </p:cNvPr>
                <p:cNvGrpSpPr/>
                <p:nvPr/>
              </p:nvGrpSpPr>
              <p:grpSpPr>
                <a:xfrm>
                  <a:off x="8716092" y="4307076"/>
                  <a:ext cx="838264" cy="393124"/>
                  <a:chOff x="8759078" y="4327285"/>
                  <a:chExt cx="838264" cy="393124"/>
                </a:xfrm>
              </p:grpSpPr>
              <p:sp>
                <p:nvSpPr>
                  <p:cNvPr id="251" name="직사각형 250">
                    <a:extLst>
                      <a:ext uri="{FF2B5EF4-FFF2-40B4-BE49-F238E27FC236}">
                        <a16:creationId xmlns:a16="http://schemas.microsoft.com/office/drawing/2014/main" id="{3E986304-5D0B-5DC8-C303-5F374F599D56}"/>
                      </a:ext>
                    </a:extLst>
                  </p:cNvPr>
                  <p:cNvSpPr/>
                  <p:nvPr/>
                </p:nvSpPr>
                <p:spPr>
                  <a:xfrm>
                    <a:off x="8822126" y="4327285"/>
                    <a:ext cx="705370" cy="393124"/>
                  </a:xfrm>
                  <a:custGeom>
                    <a:avLst/>
                    <a:gdLst>
                      <a:gd name="connsiteX0" fmla="*/ 0 w 705370"/>
                      <a:gd name="connsiteY0" fmla="*/ 0 h 393124"/>
                      <a:gd name="connsiteX1" fmla="*/ 331524 w 705370"/>
                      <a:gd name="connsiteY1" fmla="*/ 0 h 393124"/>
                      <a:gd name="connsiteX2" fmla="*/ 705370 w 705370"/>
                      <a:gd name="connsiteY2" fmla="*/ 0 h 393124"/>
                      <a:gd name="connsiteX3" fmla="*/ 705370 w 705370"/>
                      <a:gd name="connsiteY3" fmla="*/ 393124 h 393124"/>
                      <a:gd name="connsiteX4" fmla="*/ 366792 w 705370"/>
                      <a:gd name="connsiteY4" fmla="*/ 393124 h 393124"/>
                      <a:gd name="connsiteX5" fmla="*/ 0 w 705370"/>
                      <a:gd name="connsiteY5" fmla="*/ 393124 h 393124"/>
                      <a:gd name="connsiteX6" fmla="*/ 0 w 705370"/>
                      <a:gd name="connsiteY6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05370" h="393124" extrusionOk="0">
                        <a:moveTo>
                          <a:pt x="0" y="0"/>
                        </a:moveTo>
                        <a:cubicBezTo>
                          <a:pt x="72059" y="9710"/>
                          <a:pt x="240705" y="11129"/>
                          <a:pt x="331524" y="0"/>
                        </a:cubicBezTo>
                        <a:cubicBezTo>
                          <a:pt x="422343" y="-11129"/>
                          <a:pt x="573446" y="8142"/>
                          <a:pt x="705370" y="0"/>
                        </a:cubicBezTo>
                        <a:cubicBezTo>
                          <a:pt x="708878" y="153028"/>
                          <a:pt x="697277" y="200996"/>
                          <a:pt x="705370" y="393124"/>
                        </a:cubicBezTo>
                        <a:cubicBezTo>
                          <a:pt x="577335" y="399151"/>
                          <a:pt x="524037" y="388633"/>
                          <a:pt x="366792" y="393124"/>
                        </a:cubicBezTo>
                        <a:cubicBezTo>
                          <a:pt x="209547" y="397615"/>
                          <a:pt x="121393" y="400352"/>
                          <a:pt x="0" y="393124"/>
                        </a:cubicBezTo>
                        <a:cubicBezTo>
                          <a:pt x="7469" y="197910"/>
                          <a:pt x="10204" y="110767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B28CDAB4-BBE0-50AB-1906-97E907249E0F}"/>
                      </a:ext>
                    </a:extLst>
                  </p:cNvPr>
                  <p:cNvSpPr txBox="1"/>
                  <p:nvPr/>
                </p:nvSpPr>
                <p:spPr>
                  <a:xfrm>
                    <a:off x="8759078" y="4400737"/>
                    <a:ext cx="83826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TEMPLATE</a:t>
                    </a:r>
                    <a:endParaRPr lang="ko-KR" altLang="en-US" sz="1000" dirty="0"/>
                  </a:p>
                </p:txBody>
              </p:sp>
            </p:grpSp>
            <p:cxnSp>
              <p:nvCxnSpPr>
                <p:cNvPr id="247" name="직선 화살표 연결선 246">
                  <a:extLst>
                    <a:ext uri="{FF2B5EF4-FFF2-40B4-BE49-F238E27FC236}">
                      <a16:creationId xmlns:a16="http://schemas.microsoft.com/office/drawing/2014/main" id="{4531B200-5877-3397-0D19-6671BB261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8095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직선 화살표 연결선 247">
                  <a:extLst>
                    <a:ext uri="{FF2B5EF4-FFF2-40B4-BE49-F238E27FC236}">
                      <a16:creationId xmlns:a16="http://schemas.microsoft.com/office/drawing/2014/main" id="{A40F6E96-51A8-4319-4C01-C58AF6071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2332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직선 화살표 연결선 248">
                  <a:extLst>
                    <a:ext uri="{FF2B5EF4-FFF2-40B4-BE49-F238E27FC236}">
                      <a16:creationId xmlns:a16="http://schemas.microsoft.com/office/drawing/2014/main" id="{4B4EC78A-E360-4BA7-35A9-3FC42DC9E754}"/>
                    </a:ext>
                  </a:extLst>
                </p:cNvPr>
                <p:cNvCxnSpPr>
                  <a:cxnSpLocks/>
                  <a:stCxn id="255" idx="3"/>
                  <a:endCxn id="254" idx="1"/>
                </p:cNvCxnSpPr>
                <p:nvPr/>
              </p:nvCxnSpPr>
              <p:spPr>
                <a:xfrm flipV="1">
                  <a:off x="8565667" y="4007906"/>
                  <a:ext cx="214051" cy="260649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직선 화살표 연결선 249">
                  <a:extLst>
                    <a:ext uri="{FF2B5EF4-FFF2-40B4-BE49-F238E27FC236}">
                      <a16:creationId xmlns:a16="http://schemas.microsoft.com/office/drawing/2014/main" id="{52A7B6B4-763B-8D60-7501-CBF161479887}"/>
                    </a:ext>
                  </a:extLst>
                </p:cNvPr>
                <p:cNvCxnSpPr>
                  <a:cxnSpLocks/>
                  <a:stCxn id="255" idx="3"/>
                  <a:endCxn id="251" idx="1"/>
                </p:cNvCxnSpPr>
                <p:nvPr/>
              </p:nvCxnSpPr>
              <p:spPr>
                <a:xfrm>
                  <a:off x="8565667" y="4268555"/>
                  <a:ext cx="213473" cy="235083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40" name="그림 239" descr="폰트, 스크린샷, 텍스트, 그래픽이(가) 표시된 사진&#10;&#10;자동 생성된 설명">
                <a:extLst>
                  <a:ext uri="{FF2B5EF4-FFF2-40B4-BE49-F238E27FC236}">
                    <a16:creationId xmlns:a16="http://schemas.microsoft.com/office/drawing/2014/main" id="{F775EFEB-6113-52C6-1D0C-875E07073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2747" y="3250451"/>
                <a:ext cx="611352" cy="611352"/>
              </a:xfrm>
              <a:prstGeom prst="rect">
                <a:avLst/>
              </a:prstGeom>
            </p:spPr>
          </p:pic>
        </p:grpSp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CD8A1040-B030-7594-95E5-0E47893724E8}"/>
                </a:ext>
              </a:extLst>
            </p:cNvPr>
            <p:cNvGrpSpPr/>
            <p:nvPr/>
          </p:nvGrpSpPr>
          <p:grpSpPr>
            <a:xfrm>
              <a:off x="6725122" y="4680673"/>
              <a:ext cx="2781609" cy="1461251"/>
              <a:chOff x="6772747" y="3250451"/>
              <a:chExt cx="2781609" cy="1461251"/>
            </a:xfrm>
          </p:grpSpPr>
          <p:grpSp>
            <p:nvGrpSpPr>
              <p:cNvPr id="217" name="그룹 216">
                <a:extLst>
                  <a:ext uri="{FF2B5EF4-FFF2-40B4-BE49-F238E27FC236}">
                    <a16:creationId xmlns:a16="http://schemas.microsoft.com/office/drawing/2014/main" id="{6153DCDF-292F-4427-9692-096A31B35D15}"/>
                  </a:ext>
                </a:extLst>
              </p:cNvPr>
              <p:cNvGrpSpPr/>
              <p:nvPr/>
            </p:nvGrpSpPr>
            <p:grpSpPr>
              <a:xfrm>
                <a:off x="6873524" y="3544759"/>
                <a:ext cx="2680832" cy="1166943"/>
                <a:chOff x="6873524" y="3672385"/>
                <a:chExt cx="2680832" cy="1166943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979385F7-F431-8A74-FE97-1177B36B8D14}"/>
                    </a:ext>
                  </a:extLst>
                </p:cNvPr>
                <p:cNvSpPr/>
                <p:nvPr/>
              </p:nvSpPr>
              <p:spPr>
                <a:xfrm>
                  <a:off x="6873524" y="3672385"/>
                  <a:ext cx="2674452" cy="1166943"/>
                </a:xfrm>
                <a:custGeom>
                  <a:avLst/>
                  <a:gdLst>
                    <a:gd name="connsiteX0" fmla="*/ 0 w 2674452"/>
                    <a:gd name="connsiteY0" fmla="*/ 0 h 1166943"/>
                    <a:gd name="connsiteX1" fmla="*/ 588379 w 2674452"/>
                    <a:gd name="connsiteY1" fmla="*/ 0 h 1166943"/>
                    <a:gd name="connsiteX2" fmla="*/ 1256992 w 2674452"/>
                    <a:gd name="connsiteY2" fmla="*/ 0 h 1166943"/>
                    <a:gd name="connsiteX3" fmla="*/ 1898861 w 2674452"/>
                    <a:gd name="connsiteY3" fmla="*/ 0 h 1166943"/>
                    <a:gd name="connsiteX4" fmla="*/ 2674452 w 2674452"/>
                    <a:gd name="connsiteY4" fmla="*/ 0 h 1166943"/>
                    <a:gd name="connsiteX5" fmla="*/ 2674452 w 2674452"/>
                    <a:gd name="connsiteY5" fmla="*/ 560133 h 1166943"/>
                    <a:gd name="connsiteX6" fmla="*/ 2674452 w 2674452"/>
                    <a:gd name="connsiteY6" fmla="*/ 1166943 h 1166943"/>
                    <a:gd name="connsiteX7" fmla="*/ 2086073 w 2674452"/>
                    <a:gd name="connsiteY7" fmla="*/ 1166943 h 1166943"/>
                    <a:gd name="connsiteX8" fmla="*/ 1497693 w 2674452"/>
                    <a:gd name="connsiteY8" fmla="*/ 1166943 h 1166943"/>
                    <a:gd name="connsiteX9" fmla="*/ 829080 w 2674452"/>
                    <a:gd name="connsiteY9" fmla="*/ 1166943 h 1166943"/>
                    <a:gd name="connsiteX10" fmla="*/ 0 w 2674452"/>
                    <a:gd name="connsiteY10" fmla="*/ 1166943 h 1166943"/>
                    <a:gd name="connsiteX11" fmla="*/ 0 w 2674452"/>
                    <a:gd name="connsiteY11" fmla="*/ 583472 h 1166943"/>
                    <a:gd name="connsiteX12" fmla="*/ 0 w 2674452"/>
                    <a:gd name="connsiteY12" fmla="*/ 0 h 1166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74452" h="1166943" extrusionOk="0">
                      <a:moveTo>
                        <a:pt x="0" y="0"/>
                      </a:moveTo>
                      <a:cubicBezTo>
                        <a:pt x="236268" y="13263"/>
                        <a:pt x="354920" y="-11274"/>
                        <a:pt x="588379" y="0"/>
                      </a:cubicBezTo>
                      <a:cubicBezTo>
                        <a:pt x="821838" y="11274"/>
                        <a:pt x="1114463" y="28367"/>
                        <a:pt x="1256992" y="0"/>
                      </a:cubicBezTo>
                      <a:cubicBezTo>
                        <a:pt x="1399521" y="-28367"/>
                        <a:pt x="1668540" y="-2815"/>
                        <a:pt x="1898861" y="0"/>
                      </a:cubicBezTo>
                      <a:cubicBezTo>
                        <a:pt x="2129182" y="2815"/>
                        <a:pt x="2362333" y="-10540"/>
                        <a:pt x="2674452" y="0"/>
                      </a:cubicBezTo>
                      <a:cubicBezTo>
                        <a:pt x="2666882" y="204688"/>
                        <a:pt x="2669379" y="361482"/>
                        <a:pt x="2674452" y="560133"/>
                      </a:cubicBezTo>
                      <a:cubicBezTo>
                        <a:pt x="2679525" y="758784"/>
                        <a:pt x="2701216" y="920290"/>
                        <a:pt x="2674452" y="1166943"/>
                      </a:cubicBezTo>
                      <a:cubicBezTo>
                        <a:pt x="2478110" y="1193008"/>
                        <a:pt x="2363739" y="1165205"/>
                        <a:pt x="2086073" y="1166943"/>
                      </a:cubicBezTo>
                      <a:cubicBezTo>
                        <a:pt x="1808407" y="1168681"/>
                        <a:pt x="1728875" y="1159834"/>
                        <a:pt x="1497693" y="1166943"/>
                      </a:cubicBezTo>
                      <a:cubicBezTo>
                        <a:pt x="1266511" y="1174052"/>
                        <a:pt x="964193" y="1178643"/>
                        <a:pt x="829080" y="1166943"/>
                      </a:cubicBezTo>
                      <a:cubicBezTo>
                        <a:pt x="693967" y="1155243"/>
                        <a:pt x="209002" y="1194010"/>
                        <a:pt x="0" y="1166943"/>
                      </a:cubicBezTo>
                      <a:cubicBezTo>
                        <a:pt x="-23404" y="895116"/>
                        <a:pt x="-15848" y="833430"/>
                        <a:pt x="0" y="583472"/>
                      </a:cubicBezTo>
                      <a:cubicBezTo>
                        <a:pt x="15848" y="333514"/>
                        <a:pt x="2100" y="183643"/>
                        <a:pt x="0" y="0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0A2F20"/>
                  </a:solidFill>
                  <a:extLst>
                    <a:ext uri="{C807C97D-BFC1-408E-A445-0C87EB9F89A2}">
                      <ask:lineSketchStyleProps xmlns:ask="http://schemas.microsoft.com/office/drawing/2018/sketchyshapes" sd="41677137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20" name="그룹 219">
                  <a:extLst>
                    <a:ext uri="{FF2B5EF4-FFF2-40B4-BE49-F238E27FC236}">
                      <a16:creationId xmlns:a16="http://schemas.microsoft.com/office/drawing/2014/main" id="{6D3BDABD-EADA-9740-0E2E-E92D38BBB9D7}"/>
                    </a:ext>
                  </a:extLst>
                </p:cNvPr>
                <p:cNvGrpSpPr/>
                <p:nvPr/>
              </p:nvGrpSpPr>
              <p:grpSpPr>
                <a:xfrm>
                  <a:off x="6955494" y="3817084"/>
                  <a:ext cx="365612" cy="877545"/>
                  <a:chOff x="6955494" y="3817084"/>
                  <a:chExt cx="365612" cy="877545"/>
                </a:xfrm>
              </p:grpSpPr>
              <p:sp>
                <p:nvSpPr>
                  <p:cNvPr id="237" name="직사각형 236">
                    <a:extLst>
                      <a:ext uri="{FF2B5EF4-FFF2-40B4-BE49-F238E27FC236}">
                        <a16:creationId xmlns:a16="http://schemas.microsoft.com/office/drawing/2014/main" id="{97E534F0-D6E1-8283-D63C-71173E84403D}"/>
                      </a:ext>
                    </a:extLst>
                  </p:cNvPr>
                  <p:cNvSpPr/>
                  <p:nvPr/>
                </p:nvSpPr>
                <p:spPr>
                  <a:xfrm>
                    <a:off x="6991266" y="3817084"/>
                    <a:ext cx="294069" cy="877545"/>
                  </a:xfrm>
                  <a:custGeom>
                    <a:avLst/>
                    <a:gdLst>
                      <a:gd name="connsiteX0" fmla="*/ 0 w 294069"/>
                      <a:gd name="connsiteY0" fmla="*/ 0 h 877545"/>
                      <a:gd name="connsiteX1" fmla="*/ 294069 w 294069"/>
                      <a:gd name="connsiteY1" fmla="*/ 0 h 877545"/>
                      <a:gd name="connsiteX2" fmla="*/ 294069 w 294069"/>
                      <a:gd name="connsiteY2" fmla="*/ 438773 h 877545"/>
                      <a:gd name="connsiteX3" fmla="*/ 294069 w 294069"/>
                      <a:gd name="connsiteY3" fmla="*/ 877545 h 877545"/>
                      <a:gd name="connsiteX4" fmla="*/ 0 w 294069"/>
                      <a:gd name="connsiteY4" fmla="*/ 877545 h 877545"/>
                      <a:gd name="connsiteX5" fmla="*/ 0 w 294069"/>
                      <a:gd name="connsiteY5" fmla="*/ 438773 h 877545"/>
                      <a:gd name="connsiteX6" fmla="*/ 0 w 294069"/>
                      <a:gd name="connsiteY6" fmla="*/ 0 h 877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4069" h="877545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315754" y="109119"/>
                          <a:pt x="288833" y="268966"/>
                          <a:pt x="294069" y="438773"/>
                        </a:cubicBezTo>
                        <a:cubicBezTo>
                          <a:pt x="299305" y="608580"/>
                          <a:pt x="313412" y="766519"/>
                          <a:pt x="294069" y="877545"/>
                        </a:cubicBezTo>
                        <a:cubicBezTo>
                          <a:pt x="157149" y="890843"/>
                          <a:pt x="121445" y="883974"/>
                          <a:pt x="0" y="877545"/>
                        </a:cubicBezTo>
                        <a:cubicBezTo>
                          <a:pt x="13622" y="681057"/>
                          <a:pt x="17901" y="639826"/>
                          <a:pt x="0" y="438773"/>
                        </a:cubicBezTo>
                        <a:cubicBezTo>
                          <a:pt x="-17901" y="237720"/>
                          <a:pt x="-21396" y="95259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D465EC0D-21C4-EC4A-D769-77ECACA57451}"/>
                      </a:ext>
                    </a:extLst>
                  </p:cNvPr>
                  <p:cNvSpPr txBox="1"/>
                  <p:nvPr/>
                </p:nvSpPr>
                <p:spPr>
                  <a:xfrm>
                    <a:off x="6955494" y="3901913"/>
                    <a:ext cx="36561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W</a:t>
                    </a:r>
                  </a:p>
                  <a:p>
                    <a:pPr algn="ctr"/>
                    <a:r>
                      <a:rPr lang="en-US" altLang="ko-KR" sz="1000" dirty="0"/>
                      <a:t>S</a:t>
                    </a:r>
                  </a:p>
                  <a:p>
                    <a:pPr algn="ctr"/>
                    <a:r>
                      <a:rPr lang="en-US" altLang="ko-KR" sz="1000" dirty="0"/>
                      <a:t>G</a:t>
                    </a:r>
                  </a:p>
                  <a:p>
                    <a:pPr algn="ctr"/>
                    <a:r>
                      <a:rPr lang="en-US" altLang="ko-KR" sz="1000" dirty="0"/>
                      <a:t>I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21" name="그룹 220">
                  <a:extLst>
                    <a:ext uri="{FF2B5EF4-FFF2-40B4-BE49-F238E27FC236}">
                      <a16:creationId xmlns:a16="http://schemas.microsoft.com/office/drawing/2014/main" id="{3D3B34B2-EAEA-0FDF-DEAB-487F72A7017B}"/>
                    </a:ext>
                  </a:extLst>
                </p:cNvPr>
                <p:cNvGrpSpPr/>
                <p:nvPr/>
              </p:nvGrpSpPr>
              <p:grpSpPr>
                <a:xfrm>
                  <a:off x="7459540" y="3964891"/>
                  <a:ext cx="411515" cy="581930"/>
                  <a:chOff x="7459540" y="3964891"/>
                  <a:chExt cx="411515" cy="581930"/>
                </a:xfrm>
              </p:grpSpPr>
              <p:sp>
                <p:nvSpPr>
                  <p:cNvPr id="235" name="직사각형 234">
                    <a:extLst>
                      <a:ext uri="{FF2B5EF4-FFF2-40B4-BE49-F238E27FC236}">
                        <a16:creationId xmlns:a16="http://schemas.microsoft.com/office/drawing/2014/main" id="{7973A2A2-03EC-BE13-FD87-1603CDBE2684}"/>
                      </a:ext>
                    </a:extLst>
                  </p:cNvPr>
                  <p:cNvSpPr/>
                  <p:nvPr/>
                </p:nvSpPr>
                <p:spPr>
                  <a:xfrm>
                    <a:off x="7519827" y="3964891"/>
                    <a:ext cx="294069" cy="581930"/>
                  </a:xfrm>
                  <a:custGeom>
                    <a:avLst/>
                    <a:gdLst>
                      <a:gd name="connsiteX0" fmla="*/ 0 w 294069"/>
                      <a:gd name="connsiteY0" fmla="*/ 0 h 581930"/>
                      <a:gd name="connsiteX1" fmla="*/ 294069 w 294069"/>
                      <a:gd name="connsiteY1" fmla="*/ 0 h 581930"/>
                      <a:gd name="connsiteX2" fmla="*/ 294069 w 294069"/>
                      <a:gd name="connsiteY2" fmla="*/ 581930 h 581930"/>
                      <a:gd name="connsiteX3" fmla="*/ 0 w 294069"/>
                      <a:gd name="connsiteY3" fmla="*/ 581930 h 581930"/>
                      <a:gd name="connsiteX4" fmla="*/ 0 w 294069"/>
                      <a:gd name="connsiteY4" fmla="*/ 0 h 581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4069" h="581930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269341" y="254188"/>
                          <a:pt x="291700" y="449159"/>
                          <a:pt x="294069" y="581930"/>
                        </a:cubicBezTo>
                        <a:cubicBezTo>
                          <a:pt x="170207" y="568325"/>
                          <a:pt x="74049" y="576617"/>
                          <a:pt x="0" y="581930"/>
                        </a:cubicBezTo>
                        <a:cubicBezTo>
                          <a:pt x="-28180" y="421987"/>
                          <a:pt x="-14860" y="19604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TextBox 235">
                    <a:extLst>
                      <a:ext uri="{FF2B5EF4-FFF2-40B4-BE49-F238E27FC236}">
                        <a16:creationId xmlns:a16="http://schemas.microsoft.com/office/drawing/2014/main" id="{BE3E0852-53BB-E87A-B82C-03F66F4ED9E7}"/>
                      </a:ext>
                    </a:extLst>
                  </p:cNvPr>
                  <p:cNvSpPr txBox="1"/>
                  <p:nvPr/>
                </p:nvSpPr>
                <p:spPr>
                  <a:xfrm>
                    <a:off x="7459540" y="3978857"/>
                    <a:ext cx="411515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U</a:t>
                    </a:r>
                  </a:p>
                  <a:p>
                    <a:pPr algn="ctr"/>
                    <a:r>
                      <a:rPr lang="en-US" altLang="ko-KR" sz="1000" dirty="0"/>
                      <a:t>R</a:t>
                    </a:r>
                  </a:p>
                  <a:p>
                    <a:pPr algn="ctr"/>
                    <a:r>
                      <a:rPr lang="en-US" altLang="ko-KR" sz="1000" dirty="0"/>
                      <a:t>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22" name="그룹 221">
                  <a:extLst>
                    <a:ext uri="{FF2B5EF4-FFF2-40B4-BE49-F238E27FC236}">
                      <a16:creationId xmlns:a16="http://schemas.microsoft.com/office/drawing/2014/main" id="{672BAE29-2701-8FC5-5663-B8F1377680A3}"/>
                    </a:ext>
                  </a:extLst>
                </p:cNvPr>
                <p:cNvGrpSpPr/>
                <p:nvPr/>
              </p:nvGrpSpPr>
              <p:grpSpPr>
                <a:xfrm>
                  <a:off x="8021479" y="4071993"/>
                  <a:ext cx="544188" cy="393124"/>
                  <a:chOff x="8021479" y="4071993"/>
                  <a:chExt cx="544188" cy="393124"/>
                </a:xfrm>
              </p:grpSpPr>
              <p:sp>
                <p:nvSpPr>
                  <p:cNvPr id="233" name="직사각형 232">
                    <a:extLst>
                      <a:ext uri="{FF2B5EF4-FFF2-40B4-BE49-F238E27FC236}">
                        <a16:creationId xmlns:a16="http://schemas.microsoft.com/office/drawing/2014/main" id="{CCDB62E8-7DE2-A756-D597-55F5EF5BF00F}"/>
                      </a:ext>
                    </a:extLst>
                  </p:cNvPr>
                  <p:cNvSpPr/>
                  <p:nvPr/>
                </p:nvSpPr>
                <p:spPr>
                  <a:xfrm>
                    <a:off x="8021480" y="4071993"/>
                    <a:ext cx="544187" cy="393124"/>
                  </a:xfrm>
                  <a:custGeom>
                    <a:avLst/>
                    <a:gdLst>
                      <a:gd name="connsiteX0" fmla="*/ 0 w 544187"/>
                      <a:gd name="connsiteY0" fmla="*/ 0 h 393124"/>
                      <a:gd name="connsiteX1" fmla="*/ 544187 w 544187"/>
                      <a:gd name="connsiteY1" fmla="*/ 0 h 393124"/>
                      <a:gd name="connsiteX2" fmla="*/ 544187 w 544187"/>
                      <a:gd name="connsiteY2" fmla="*/ 393124 h 393124"/>
                      <a:gd name="connsiteX3" fmla="*/ 0 w 544187"/>
                      <a:gd name="connsiteY3" fmla="*/ 393124 h 393124"/>
                      <a:gd name="connsiteX4" fmla="*/ 0 w 54418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4187" h="393124" extrusionOk="0">
                        <a:moveTo>
                          <a:pt x="0" y="0"/>
                        </a:moveTo>
                        <a:cubicBezTo>
                          <a:pt x="252314" y="951"/>
                          <a:pt x="393670" y="-16845"/>
                          <a:pt x="544187" y="0"/>
                        </a:cubicBezTo>
                        <a:cubicBezTo>
                          <a:pt x="550383" y="142135"/>
                          <a:pt x="536637" y="211659"/>
                          <a:pt x="544187" y="393124"/>
                        </a:cubicBezTo>
                        <a:cubicBezTo>
                          <a:pt x="370893" y="377883"/>
                          <a:pt x="157259" y="411689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4" name="TextBox 233">
                    <a:extLst>
                      <a:ext uri="{FF2B5EF4-FFF2-40B4-BE49-F238E27FC236}">
                        <a16:creationId xmlns:a16="http://schemas.microsoft.com/office/drawing/2014/main" id="{169D47C4-D6A0-5EF9-176E-4B19F0787E95}"/>
                      </a:ext>
                    </a:extLst>
                  </p:cNvPr>
                  <p:cNvSpPr txBox="1"/>
                  <p:nvPr/>
                </p:nvSpPr>
                <p:spPr>
                  <a:xfrm>
                    <a:off x="8021479" y="4145444"/>
                    <a:ext cx="54418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VIEW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23" name="그룹 222">
                  <a:extLst>
                    <a:ext uri="{FF2B5EF4-FFF2-40B4-BE49-F238E27FC236}">
                      <a16:creationId xmlns:a16="http://schemas.microsoft.com/office/drawing/2014/main" id="{B9ABFD3E-B735-CF71-9CE9-E91D5A3DAEAC}"/>
                    </a:ext>
                  </a:extLst>
                </p:cNvPr>
                <p:cNvGrpSpPr/>
                <p:nvPr/>
              </p:nvGrpSpPr>
              <p:grpSpPr>
                <a:xfrm>
                  <a:off x="8779718" y="3811343"/>
                  <a:ext cx="704792" cy="393124"/>
                  <a:chOff x="8898006" y="3791304"/>
                  <a:chExt cx="629697" cy="393124"/>
                </a:xfrm>
              </p:grpSpPr>
              <p:sp>
                <p:nvSpPr>
                  <p:cNvPr id="231" name="직사각형 230">
                    <a:extLst>
                      <a:ext uri="{FF2B5EF4-FFF2-40B4-BE49-F238E27FC236}">
                        <a16:creationId xmlns:a16="http://schemas.microsoft.com/office/drawing/2014/main" id="{CA6D4BAA-BF11-8083-97C1-D9DA0675F850}"/>
                      </a:ext>
                    </a:extLst>
                  </p:cNvPr>
                  <p:cNvSpPr/>
                  <p:nvPr/>
                </p:nvSpPr>
                <p:spPr>
                  <a:xfrm>
                    <a:off x="8899836" y="3791304"/>
                    <a:ext cx="626037" cy="393124"/>
                  </a:xfrm>
                  <a:custGeom>
                    <a:avLst/>
                    <a:gdLst>
                      <a:gd name="connsiteX0" fmla="*/ 0 w 626037"/>
                      <a:gd name="connsiteY0" fmla="*/ 0 h 393124"/>
                      <a:gd name="connsiteX1" fmla="*/ 626037 w 626037"/>
                      <a:gd name="connsiteY1" fmla="*/ 0 h 393124"/>
                      <a:gd name="connsiteX2" fmla="*/ 626037 w 626037"/>
                      <a:gd name="connsiteY2" fmla="*/ 393124 h 393124"/>
                      <a:gd name="connsiteX3" fmla="*/ 0 w 626037"/>
                      <a:gd name="connsiteY3" fmla="*/ 393124 h 393124"/>
                      <a:gd name="connsiteX4" fmla="*/ 0 w 62603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6037" h="393124" extrusionOk="0">
                        <a:moveTo>
                          <a:pt x="0" y="0"/>
                        </a:moveTo>
                        <a:cubicBezTo>
                          <a:pt x="176293" y="2098"/>
                          <a:pt x="391869" y="21568"/>
                          <a:pt x="626037" y="0"/>
                        </a:cubicBezTo>
                        <a:cubicBezTo>
                          <a:pt x="632233" y="142135"/>
                          <a:pt x="618487" y="211659"/>
                          <a:pt x="626037" y="393124"/>
                        </a:cubicBezTo>
                        <a:cubicBezTo>
                          <a:pt x="389854" y="412447"/>
                          <a:pt x="256685" y="392187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D8F2309C-F1D4-2264-B420-B832BF509B3F}"/>
                      </a:ext>
                    </a:extLst>
                  </p:cNvPr>
                  <p:cNvSpPr txBox="1"/>
                  <p:nvPr/>
                </p:nvSpPr>
                <p:spPr>
                  <a:xfrm>
                    <a:off x="8898006" y="3864756"/>
                    <a:ext cx="62969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MODEL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24" name="그룹 223">
                  <a:extLst>
                    <a:ext uri="{FF2B5EF4-FFF2-40B4-BE49-F238E27FC236}">
                      <a16:creationId xmlns:a16="http://schemas.microsoft.com/office/drawing/2014/main" id="{EF847116-847E-B2BD-5837-1A56916CFB62}"/>
                    </a:ext>
                  </a:extLst>
                </p:cNvPr>
                <p:cNvGrpSpPr/>
                <p:nvPr/>
              </p:nvGrpSpPr>
              <p:grpSpPr>
                <a:xfrm>
                  <a:off x="8716092" y="4307076"/>
                  <a:ext cx="838264" cy="393124"/>
                  <a:chOff x="8759078" y="4327285"/>
                  <a:chExt cx="838264" cy="393124"/>
                </a:xfrm>
              </p:grpSpPr>
              <p:sp>
                <p:nvSpPr>
                  <p:cNvPr id="229" name="직사각형 228">
                    <a:extLst>
                      <a:ext uri="{FF2B5EF4-FFF2-40B4-BE49-F238E27FC236}">
                        <a16:creationId xmlns:a16="http://schemas.microsoft.com/office/drawing/2014/main" id="{FD783BE0-FFE4-BF17-158E-0E4CA3D88C5D}"/>
                      </a:ext>
                    </a:extLst>
                  </p:cNvPr>
                  <p:cNvSpPr/>
                  <p:nvPr/>
                </p:nvSpPr>
                <p:spPr>
                  <a:xfrm>
                    <a:off x="8822126" y="4327285"/>
                    <a:ext cx="705370" cy="393124"/>
                  </a:xfrm>
                  <a:custGeom>
                    <a:avLst/>
                    <a:gdLst>
                      <a:gd name="connsiteX0" fmla="*/ 0 w 705370"/>
                      <a:gd name="connsiteY0" fmla="*/ 0 h 393124"/>
                      <a:gd name="connsiteX1" fmla="*/ 331524 w 705370"/>
                      <a:gd name="connsiteY1" fmla="*/ 0 h 393124"/>
                      <a:gd name="connsiteX2" fmla="*/ 705370 w 705370"/>
                      <a:gd name="connsiteY2" fmla="*/ 0 h 393124"/>
                      <a:gd name="connsiteX3" fmla="*/ 705370 w 705370"/>
                      <a:gd name="connsiteY3" fmla="*/ 393124 h 393124"/>
                      <a:gd name="connsiteX4" fmla="*/ 366792 w 705370"/>
                      <a:gd name="connsiteY4" fmla="*/ 393124 h 393124"/>
                      <a:gd name="connsiteX5" fmla="*/ 0 w 705370"/>
                      <a:gd name="connsiteY5" fmla="*/ 393124 h 393124"/>
                      <a:gd name="connsiteX6" fmla="*/ 0 w 705370"/>
                      <a:gd name="connsiteY6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05370" h="393124" extrusionOk="0">
                        <a:moveTo>
                          <a:pt x="0" y="0"/>
                        </a:moveTo>
                        <a:cubicBezTo>
                          <a:pt x="72059" y="9710"/>
                          <a:pt x="240705" y="11129"/>
                          <a:pt x="331524" y="0"/>
                        </a:cubicBezTo>
                        <a:cubicBezTo>
                          <a:pt x="422343" y="-11129"/>
                          <a:pt x="573446" y="8142"/>
                          <a:pt x="705370" y="0"/>
                        </a:cubicBezTo>
                        <a:cubicBezTo>
                          <a:pt x="708878" y="153028"/>
                          <a:pt x="697277" y="200996"/>
                          <a:pt x="705370" y="393124"/>
                        </a:cubicBezTo>
                        <a:cubicBezTo>
                          <a:pt x="577335" y="399151"/>
                          <a:pt x="524037" y="388633"/>
                          <a:pt x="366792" y="393124"/>
                        </a:cubicBezTo>
                        <a:cubicBezTo>
                          <a:pt x="209547" y="397615"/>
                          <a:pt x="121393" y="400352"/>
                          <a:pt x="0" y="393124"/>
                        </a:cubicBezTo>
                        <a:cubicBezTo>
                          <a:pt x="7469" y="197910"/>
                          <a:pt x="10204" y="110767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TextBox 229">
                    <a:extLst>
                      <a:ext uri="{FF2B5EF4-FFF2-40B4-BE49-F238E27FC236}">
                        <a16:creationId xmlns:a16="http://schemas.microsoft.com/office/drawing/2014/main" id="{9FB9F43A-63E6-3E3D-5C5B-48DA1D978532}"/>
                      </a:ext>
                    </a:extLst>
                  </p:cNvPr>
                  <p:cNvSpPr txBox="1"/>
                  <p:nvPr/>
                </p:nvSpPr>
                <p:spPr>
                  <a:xfrm>
                    <a:off x="8759078" y="4400737"/>
                    <a:ext cx="83826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TEMPLATE</a:t>
                    </a:r>
                    <a:endParaRPr lang="ko-KR" altLang="en-US" sz="1000" dirty="0"/>
                  </a:p>
                </p:txBody>
              </p:sp>
            </p:grpSp>
            <p:cxnSp>
              <p:nvCxnSpPr>
                <p:cNvPr id="225" name="직선 화살표 연결선 224">
                  <a:extLst>
                    <a:ext uri="{FF2B5EF4-FFF2-40B4-BE49-F238E27FC236}">
                      <a16:creationId xmlns:a16="http://schemas.microsoft.com/office/drawing/2014/main" id="{2C0506F1-1EBE-D0C1-7587-0C3327895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8095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직선 화살표 연결선 225">
                  <a:extLst>
                    <a:ext uri="{FF2B5EF4-FFF2-40B4-BE49-F238E27FC236}">
                      <a16:creationId xmlns:a16="http://schemas.microsoft.com/office/drawing/2014/main" id="{00DDC628-B1DE-A1D9-6818-3651ADC146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2332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화살표 연결선 226">
                  <a:extLst>
                    <a:ext uri="{FF2B5EF4-FFF2-40B4-BE49-F238E27FC236}">
                      <a16:creationId xmlns:a16="http://schemas.microsoft.com/office/drawing/2014/main" id="{8B05BAD0-60A1-745D-2EE7-9AEF92F2856D}"/>
                    </a:ext>
                  </a:extLst>
                </p:cNvPr>
                <p:cNvCxnSpPr>
                  <a:cxnSpLocks/>
                  <a:stCxn id="233" idx="3"/>
                  <a:endCxn id="232" idx="1"/>
                </p:cNvCxnSpPr>
                <p:nvPr/>
              </p:nvCxnSpPr>
              <p:spPr>
                <a:xfrm flipV="1">
                  <a:off x="8565667" y="4007906"/>
                  <a:ext cx="214051" cy="260649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화살표 연결선 227">
                  <a:extLst>
                    <a:ext uri="{FF2B5EF4-FFF2-40B4-BE49-F238E27FC236}">
                      <a16:creationId xmlns:a16="http://schemas.microsoft.com/office/drawing/2014/main" id="{178718E9-D5D0-58A7-D502-C86C2E58AE45}"/>
                    </a:ext>
                  </a:extLst>
                </p:cNvPr>
                <p:cNvCxnSpPr>
                  <a:cxnSpLocks/>
                  <a:stCxn id="233" idx="3"/>
                  <a:endCxn id="229" idx="1"/>
                </p:cNvCxnSpPr>
                <p:nvPr/>
              </p:nvCxnSpPr>
              <p:spPr>
                <a:xfrm>
                  <a:off x="8565667" y="4268555"/>
                  <a:ext cx="213473" cy="235083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18" name="그림 217" descr="폰트, 스크린샷, 텍스트, 그래픽이(가) 표시된 사진&#10;&#10;자동 생성된 설명">
                <a:extLst>
                  <a:ext uri="{FF2B5EF4-FFF2-40B4-BE49-F238E27FC236}">
                    <a16:creationId xmlns:a16="http://schemas.microsoft.com/office/drawing/2014/main" id="{4D242DC0-7E3C-ECDD-00A9-0EA06A96C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2747" y="3250451"/>
                <a:ext cx="611352" cy="611352"/>
              </a:xfrm>
              <a:prstGeom prst="rect">
                <a:avLst/>
              </a:prstGeom>
            </p:spPr>
          </p:pic>
        </p:grpSp>
      </p:grp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F1E9B93C-89D3-4B74-253B-670260BB4EF5}"/>
              </a:ext>
            </a:extLst>
          </p:cNvPr>
          <p:cNvCxnSpPr>
            <a:cxnSpLocks/>
            <a:endCxn id="263" idx="1"/>
          </p:cNvCxnSpPr>
          <p:nvPr/>
        </p:nvCxnSpPr>
        <p:spPr>
          <a:xfrm flipV="1">
            <a:off x="5914904" y="2435357"/>
            <a:ext cx="1350045" cy="12547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C5817F72-0C65-EC53-1C7A-DC9210F48446}"/>
              </a:ext>
            </a:extLst>
          </p:cNvPr>
          <p:cNvCxnSpPr>
            <a:cxnSpLocks/>
            <a:endCxn id="219" idx="1"/>
          </p:cNvCxnSpPr>
          <p:nvPr/>
        </p:nvCxnSpPr>
        <p:spPr>
          <a:xfrm>
            <a:off x="5916162" y="3905703"/>
            <a:ext cx="1348787" cy="126373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5" name="그래픽 284" descr="데이터베이스 단색으로 채워진">
            <a:extLst>
              <a:ext uri="{FF2B5EF4-FFF2-40B4-BE49-F238E27FC236}">
                <a16:creationId xmlns:a16="http://schemas.microsoft.com/office/drawing/2014/main" id="{56FD36A6-136E-2D2C-1094-A1C44E2505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93386" y="3374262"/>
            <a:ext cx="838264" cy="838264"/>
          </a:xfrm>
          <a:prstGeom prst="rect">
            <a:avLst/>
          </a:prstGeom>
        </p:spPr>
      </p:pic>
      <p:pic>
        <p:nvPicPr>
          <p:cNvPr id="286" name="그림 285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595701BF-D9B5-E0E3-20B2-C6BDEA3D9BE8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518" y="2979791"/>
            <a:ext cx="716000" cy="369903"/>
          </a:xfrm>
          <a:prstGeom prst="rect">
            <a:avLst/>
          </a:prstGeom>
        </p:spPr>
      </p:pic>
      <p:sp>
        <p:nvSpPr>
          <p:cNvPr id="287" name="제목 1">
            <a:extLst>
              <a:ext uri="{FF2B5EF4-FFF2-40B4-BE49-F238E27FC236}">
                <a16:creationId xmlns:a16="http://schemas.microsoft.com/office/drawing/2014/main" id="{D25372AC-BEE1-298A-E091-CA5FC993381B}"/>
              </a:ext>
            </a:extLst>
          </p:cNvPr>
          <p:cNvSpPr txBox="1">
            <a:spLocks/>
          </p:cNvSpPr>
          <p:nvPr/>
        </p:nvSpPr>
        <p:spPr>
          <a:xfrm>
            <a:off x="10514335" y="6124506"/>
            <a:ext cx="1239148" cy="317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500" dirty="0">
                <a:latin typeface="+mn-lt"/>
              </a:rPr>
              <a:t>Data</a:t>
            </a:r>
          </a:p>
        </p:txBody>
      </p: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7A375960-7652-2A13-B954-6D4271B05478}"/>
              </a:ext>
            </a:extLst>
          </p:cNvPr>
          <p:cNvGrpSpPr/>
          <p:nvPr/>
        </p:nvGrpSpPr>
        <p:grpSpPr>
          <a:xfrm>
            <a:off x="5857160" y="1504318"/>
            <a:ext cx="4746975" cy="4394676"/>
            <a:chOff x="5459924" y="1739713"/>
            <a:chExt cx="4725056" cy="4394676"/>
          </a:xfrm>
        </p:grpSpPr>
        <p:sp>
          <p:nvSpPr>
            <p:cNvPr id="289" name="Rectangle 79">
              <a:extLst>
                <a:ext uri="{FF2B5EF4-FFF2-40B4-BE49-F238E27FC236}">
                  <a16:creationId xmlns:a16="http://schemas.microsoft.com/office/drawing/2014/main" id="{9A0E03C3-705C-00A4-1FBA-3530776A9D97}"/>
                </a:ext>
              </a:extLst>
            </p:cNvPr>
            <p:cNvSpPr/>
            <p:nvPr/>
          </p:nvSpPr>
          <p:spPr>
            <a:xfrm>
              <a:off x="5459924" y="1739713"/>
              <a:ext cx="4725056" cy="4394676"/>
            </a:xfrm>
            <a:prstGeom prst="rect">
              <a:avLst/>
            </a:prstGeom>
            <a:noFill/>
            <a:ln w="15875">
              <a:solidFill>
                <a:srgbClr val="ED7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AWS EC2</a:t>
              </a:r>
            </a:p>
          </p:txBody>
        </p:sp>
        <p:pic>
          <p:nvPicPr>
            <p:cNvPr id="290" name="Graphic 80" descr="EC2 instance contents group icon. ">
              <a:extLst>
                <a:ext uri="{FF2B5EF4-FFF2-40B4-BE49-F238E27FC236}">
                  <a16:creationId xmlns:a16="http://schemas.microsoft.com/office/drawing/2014/main" id="{CF06BBD4-D757-1994-FD77-583626D2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5459925" y="1739713"/>
              <a:ext cx="381000" cy="381000"/>
            </a:xfrm>
            <a:prstGeom prst="rect">
              <a:avLst/>
            </a:prstGeom>
          </p:spPr>
        </p:pic>
      </p:grp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23C22369-0253-895A-89AB-CCB8061BB208}"/>
              </a:ext>
            </a:extLst>
          </p:cNvPr>
          <p:cNvCxnSpPr>
            <a:cxnSpLocks/>
          </p:cNvCxnSpPr>
          <p:nvPr/>
        </p:nvCxnSpPr>
        <p:spPr>
          <a:xfrm>
            <a:off x="9939401" y="3786638"/>
            <a:ext cx="753985" cy="675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4A489F39-0EBA-CDF8-3888-C54B2E49CD89}"/>
              </a:ext>
            </a:extLst>
          </p:cNvPr>
          <p:cNvCxnSpPr>
            <a:cxnSpLocks/>
            <a:stCxn id="263" idx="3"/>
          </p:cNvCxnSpPr>
          <p:nvPr/>
        </p:nvCxnSpPr>
        <p:spPr>
          <a:xfrm>
            <a:off x="9939401" y="2435357"/>
            <a:ext cx="746704" cy="11741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7A964D1C-A7EA-8F95-7CF5-9411944C3593}"/>
              </a:ext>
            </a:extLst>
          </p:cNvPr>
          <p:cNvCxnSpPr>
            <a:cxnSpLocks/>
            <a:stCxn id="219" idx="3"/>
          </p:cNvCxnSpPr>
          <p:nvPr/>
        </p:nvCxnSpPr>
        <p:spPr>
          <a:xfrm flipV="1">
            <a:off x="9939401" y="3969072"/>
            <a:ext cx="746704" cy="120036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4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6EA6262B-F4BE-F6C6-B38E-D084EE866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10943109" y="4258663"/>
            <a:ext cx="381600" cy="3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5" name="제목 1">
            <a:extLst>
              <a:ext uri="{FF2B5EF4-FFF2-40B4-BE49-F238E27FC236}">
                <a16:creationId xmlns:a16="http://schemas.microsoft.com/office/drawing/2014/main" id="{A62C9DBD-D8A4-B52A-7225-2DF6D2B1CAEE}"/>
              </a:ext>
            </a:extLst>
          </p:cNvPr>
          <p:cNvSpPr txBox="1">
            <a:spLocks/>
          </p:cNvSpPr>
          <p:nvPr/>
        </p:nvSpPr>
        <p:spPr>
          <a:xfrm>
            <a:off x="10695631" y="4734119"/>
            <a:ext cx="905382" cy="3104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/>
              <a:t>AWS RDS</a:t>
            </a:r>
          </a:p>
        </p:txBody>
      </p:sp>
      <p:sp>
        <p:nvSpPr>
          <p:cNvPr id="296" name="제목 1">
            <a:extLst>
              <a:ext uri="{FF2B5EF4-FFF2-40B4-BE49-F238E27FC236}">
                <a16:creationId xmlns:a16="http://schemas.microsoft.com/office/drawing/2014/main" id="{278C85BB-1891-080F-BD90-D62DB411D566}"/>
              </a:ext>
            </a:extLst>
          </p:cNvPr>
          <p:cNvSpPr txBox="1">
            <a:spLocks/>
          </p:cNvSpPr>
          <p:nvPr/>
        </p:nvSpPr>
        <p:spPr>
          <a:xfrm>
            <a:off x="139690" y="5910235"/>
            <a:ext cx="1627948" cy="611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500" dirty="0">
                <a:latin typeface="+mn-lt"/>
              </a:rPr>
              <a:t>Web</a:t>
            </a:r>
          </a:p>
          <a:p>
            <a:pPr algn="ctr"/>
            <a:r>
              <a:rPr lang="en-US" altLang="ko-KR" sz="1500" dirty="0">
                <a:latin typeface="+mn-lt"/>
              </a:rPr>
              <a:t>Browser</a:t>
            </a:r>
            <a:endParaRPr lang="ko-KR" altLang="en-US" sz="1500" dirty="0">
              <a:latin typeface="+mn-lt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8F1CEB10-875C-625C-1E58-340EA2B00DB2}"/>
              </a:ext>
            </a:extLst>
          </p:cNvPr>
          <p:cNvGrpSpPr/>
          <p:nvPr/>
        </p:nvGrpSpPr>
        <p:grpSpPr>
          <a:xfrm>
            <a:off x="383580" y="844270"/>
            <a:ext cx="1355948" cy="611352"/>
            <a:chOff x="387001" y="1405868"/>
            <a:chExt cx="3217144" cy="611352"/>
          </a:xfrm>
        </p:grpSpPr>
        <p:cxnSp>
          <p:nvCxnSpPr>
            <p:cNvPr id="298" name="직선 연결선 297">
              <a:extLst>
                <a:ext uri="{FF2B5EF4-FFF2-40B4-BE49-F238E27FC236}">
                  <a16:creationId xmlns:a16="http://schemas.microsoft.com/office/drawing/2014/main" id="{C46BE83B-BD57-0B53-23DF-267674EBA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513" y="1918516"/>
              <a:ext cx="3010117" cy="14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제목 1">
              <a:extLst>
                <a:ext uri="{FF2B5EF4-FFF2-40B4-BE49-F238E27FC236}">
                  <a16:creationId xmlns:a16="http://schemas.microsoft.com/office/drawing/2014/main" id="{CF599204-366E-FC75-7484-34C403B244F3}"/>
                </a:ext>
              </a:extLst>
            </p:cNvPr>
            <p:cNvSpPr txBox="1">
              <a:spLocks/>
            </p:cNvSpPr>
            <p:nvPr/>
          </p:nvSpPr>
          <p:spPr>
            <a:xfrm>
              <a:off x="387001" y="1405868"/>
              <a:ext cx="3217144" cy="6113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000" dirty="0"/>
                <a:t>Client</a:t>
              </a:r>
              <a:endParaRPr lang="ko-KR" altLang="en-US" sz="2000" dirty="0"/>
            </a:p>
          </p:txBody>
        </p:sp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3B7DBD59-BB29-02F4-55F5-0ED93975ADE8}"/>
              </a:ext>
            </a:extLst>
          </p:cNvPr>
          <p:cNvGrpSpPr/>
          <p:nvPr/>
        </p:nvGrpSpPr>
        <p:grpSpPr>
          <a:xfrm>
            <a:off x="1843379" y="849792"/>
            <a:ext cx="10104015" cy="611352"/>
            <a:chOff x="387001" y="1405868"/>
            <a:chExt cx="3217144" cy="611352"/>
          </a:xfrm>
        </p:grpSpPr>
        <p:cxnSp>
          <p:nvCxnSpPr>
            <p:cNvPr id="301" name="직선 연결선 300">
              <a:extLst>
                <a:ext uri="{FF2B5EF4-FFF2-40B4-BE49-F238E27FC236}">
                  <a16:creationId xmlns:a16="http://schemas.microsoft.com/office/drawing/2014/main" id="{F77E6219-F1D4-3047-4627-BA0971E22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513" y="1918516"/>
              <a:ext cx="3010117" cy="14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제목 1">
              <a:extLst>
                <a:ext uri="{FF2B5EF4-FFF2-40B4-BE49-F238E27FC236}">
                  <a16:creationId xmlns:a16="http://schemas.microsoft.com/office/drawing/2014/main" id="{AADAA9A5-F452-F9C1-3751-6B7CB2078068}"/>
                </a:ext>
              </a:extLst>
            </p:cNvPr>
            <p:cNvSpPr txBox="1">
              <a:spLocks/>
            </p:cNvSpPr>
            <p:nvPr/>
          </p:nvSpPr>
          <p:spPr>
            <a:xfrm>
              <a:off x="387001" y="1405868"/>
              <a:ext cx="3217144" cy="6113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000" dirty="0"/>
                <a:t>Server</a:t>
              </a:r>
              <a:endParaRPr lang="ko-KR" altLang="en-US" sz="2000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93C603-DB65-4171-4CD6-DF57EE6016AA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39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21946-FCE9-6D85-8E3A-FF1E0BF8FAE1}"/>
              </a:ext>
            </a:extLst>
          </p:cNvPr>
          <p:cNvSpPr txBox="1"/>
          <p:nvPr/>
        </p:nvSpPr>
        <p:spPr>
          <a:xfrm>
            <a:off x="312234" y="137674"/>
            <a:ext cx="3587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AWS instance</a:t>
            </a:r>
            <a:endParaRPr lang="ko-KR" altLang="en-US" sz="4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8B5C16-4A16-CF53-B1D5-B1FA0DB0A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667" y="1263062"/>
            <a:ext cx="10058400" cy="28573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CEF58F-E339-85FA-A03A-5CA603C7B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667" y="4658985"/>
            <a:ext cx="10058400" cy="158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138944" y="310449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개발 상세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74392" y="154432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3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912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푸른 풀밭 위에 놓인 검은색과 주황색 신발 네 켤레">
            <a:extLst>
              <a:ext uri="{FF2B5EF4-FFF2-40B4-BE49-F238E27FC236}">
                <a16:creationId xmlns:a16="http://schemas.microsoft.com/office/drawing/2014/main" id="{2117D2A2-905F-F6F3-C116-995CF31A2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9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82C31C-5EAB-599E-C8DC-4AEDB01C9474}"/>
              </a:ext>
            </a:extLst>
          </p:cNvPr>
          <p:cNvSpPr>
            <a:spLocks/>
          </p:cNvSpPr>
          <p:nvPr/>
        </p:nvSpPr>
        <p:spPr>
          <a:xfrm>
            <a:off x="-13627" y="0"/>
            <a:ext cx="12192000" cy="6898722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7DD273C-F670-D28E-B15B-0A685E02D801}"/>
              </a:ext>
            </a:extLst>
          </p:cNvPr>
          <p:cNvCxnSpPr>
            <a:cxnSpLocks/>
          </p:cNvCxnSpPr>
          <p:nvPr/>
        </p:nvCxnSpPr>
        <p:spPr>
          <a:xfrm>
            <a:off x="13627" y="3597889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DB69960-9C7F-19E7-47E3-362F118B695B}"/>
              </a:ext>
            </a:extLst>
          </p:cNvPr>
          <p:cNvCxnSpPr>
            <a:cxnSpLocks/>
          </p:cNvCxnSpPr>
          <p:nvPr/>
        </p:nvCxnSpPr>
        <p:spPr>
          <a:xfrm flipV="1">
            <a:off x="1905509" y="3625964"/>
            <a:ext cx="0" cy="1979706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B9D395-AD7A-852D-AACD-5BCA78AB2EC6}"/>
              </a:ext>
            </a:extLst>
          </p:cNvPr>
          <p:cNvSpPr txBox="1"/>
          <p:nvPr/>
        </p:nvSpPr>
        <p:spPr>
          <a:xfrm>
            <a:off x="4820377" y="1504740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</a:rPr>
              <a:t>개발 상세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E8C783-8D63-D573-3152-35A75D58279C}"/>
              </a:ext>
            </a:extLst>
          </p:cNvPr>
          <p:cNvSpPr txBox="1"/>
          <p:nvPr/>
        </p:nvSpPr>
        <p:spPr>
          <a:xfrm>
            <a:off x="844765" y="1498290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</a:rPr>
              <a:t>개요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80DCC86-CA06-C06C-E1C1-FD7807EBC2C9}"/>
              </a:ext>
            </a:extLst>
          </p:cNvPr>
          <p:cNvCxnSpPr>
            <a:cxnSpLocks/>
          </p:cNvCxnSpPr>
          <p:nvPr/>
        </p:nvCxnSpPr>
        <p:spPr>
          <a:xfrm flipV="1">
            <a:off x="7837703" y="1595120"/>
            <a:ext cx="0" cy="198611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5F2D4E-4E50-D863-434B-E289587B60A6}"/>
              </a:ext>
            </a:extLst>
          </p:cNvPr>
          <p:cNvSpPr txBox="1"/>
          <p:nvPr/>
        </p:nvSpPr>
        <p:spPr>
          <a:xfrm>
            <a:off x="8131050" y="1555294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</a:rPr>
              <a:t>결과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453474C-9605-676A-8DB5-5B620622C434}"/>
              </a:ext>
            </a:extLst>
          </p:cNvPr>
          <p:cNvCxnSpPr>
            <a:cxnSpLocks/>
          </p:cNvCxnSpPr>
          <p:nvPr/>
        </p:nvCxnSpPr>
        <p:spPr>
          <a:xfrm>
            <a:off x="698869" y="1504740"/>
            <a:ext cx="0" cy="207649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AB22DA4-44C6-6815-B17C-6256F1227A36}"/>
              </a:ext>
            </a:extLst>
          </p:cNvPr>
          <p:cNvCxnSpPr>
            <a:cxnSpLocks/>
          </p:cNvCxnSpPr>
          <p:nvPr/>
        </p:nvCxnSpPr>
        <p:spPr>
          <a:xfrm flipH="1" flipV="1">
            <a:off x="9422320" y="3582709"/>
            <a:ext cx="11773" cy="1672316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52E135-B191-9574-68E6-E6C7C3B098CE}"/>
              </a:ext>
            </a:extLst>
          </p:cNvPr>
          <p:cNvSpPr txBox="1"/>
          <p:nvPr/>
        </p:nvSpPr>
        <p:spPr>
          <a:xfrm>
            <a:off x="9434093" y="3767138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6. </a:t>
            </a:r>
            <a:r>
              <a:rPr lang="ko-KR" altLang="en-US" sz="2000" dirty="0">
                <a:solidFill>
                  <a:schemeClr val="bg1"/>
                </a:solidFill>
              </a:rPr>
              <a:t>부록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8F431FA-0CA4-7823-C669-F4680B5A2FD6}"/>
              </a:ext>
            </a:extLst>
          </p:cNvPr>
          <p:cNvGrpSpPr/>
          <p:nvPr/>
        </p:nvGrpSpPr>
        <p:grpSpPr>
          <a:xfrm>
            <a:off x="5883020" y="3645023"/>
            <a:ext cx="2040193" cy="1960647"/>
            <a:chOff x="6638640" y="3581280"/>
            <a:chExt cx="2040193" cy="1960647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41E0349-E4C1-D2BA-E167-BAF761375F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8640" y="3581280"/>
              <a:ext cx="0" cy="1960647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5F637-0642-9481-3B74-058C878C4791}"/>
                </a:ext>
              </a:extLst>
            </p:cNvPr>
            <p:cNvSpPr txBox="1"/>
            <p:nvPr/>
          </p:nvSpPr>
          <p:spPr>
            <a:xfrm>
              <a:off x="6757357" y="3718934"/>
              <a:ext cx="14318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sz="2000" dirty="0">
                  <a:solidFill>
                    <a:schemeClr val="bg1"/>
                  </a:solidFill>
                </a:rPr>
                <a:t>4. </a:t>
              </a:r>
              <a:r>
                <a:rPr lang="ko-KR" altLang="en-US" sz="2000" dirty="0">
                  <a:solidFill>
                    <a:schemeClr val="bg1"/>
                  </a:solidFill>
                </a:rPr>
                <a:t>주요 기능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E59929-87DF-F701-EB5D-A4ABF30C8433}"/>
                </a:ext>
              </a:extLst>
            </p:cNvPr>
            <p:cNvSpPr txBox="1"/>
            <p:nvPr/>
          </p:nvSpPr>
          <p:spPr>
            <a:xfrm>
              <a:off x="6835059" y="4115778"/>
              <a:ext cx="1843774" cy="1157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1) </a:t>
              </a:r>
              <a:r>
                <a:rPr lang="ko-KR" altLang="en-US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영상분석</a:t>
              </a:r>
              <a:endParaRPr lang="en-US" altLang="ko-KR" sz="1600" spc="-15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2) </a:t>
              </a:r>
              <a:r>
                <a:rPr lang="en-US" altLang="ko-KR" sz="1600" spc="-150" dirty="0" err="1">
                  <a:solidFill>
                    <a:schemeClr val="bg1"/>
                  </a:solidFill>
                  <a:latin typeface="+mj-ea"/>
                  <a:ea typeface="+mj-ea"/>
                </a:rPr>
                <a:t>llm</a:t>
              </a:r>
              <a:r>
                <a:rPr lang="en-US" altLang="ko-KR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 &amp; Chatbot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3) </a:t>
              </a:r>
              <a:r>
                <a:rPr lang="ko-KR" altLang="en-US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모델 서빙 </a:t>
              </a:r>
              <a:r>
                <a:rPr lang="ko-KR" altLang="en-US" sz="1600" spc="-150" dirty="0" err="1">
                  <a:solidFill>
                    <a:schemeClr val="bg1"/>
                  </a:solidFill>
                  <a:latin typeface="+mj-ea"/>
                  <a:ea typeface="+mj-ea"/>
                </a:rPr>
                <a:t>및배포</a:t>
              </a:r>
              <a:endParaRPr lang="ko-KR" altLang="en-US" sz="16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5D895FC-FF58-7C2E-E29E-2590DCDA9F72}"/>
              </a:ext>
            </a:extLst>
          </p:cNvPr>
          <p:cNvSpPr txBox="1"/>
          <p:nvPr/>
        </p:nvSpPr>
        <p:spPr>
          <a:xfrm>
            <a:off x="2091209" y="4097208"/>
            <a:ext cx="1372492" cy="1157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WBS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기획자료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DB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아키텍처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4ECC51-BD24-E6D8-1A9A-0D0741EC05F4}"/>
              </a:ext>
            </a:extLst>
          </p:cNvPr>
          <p:cNvSpPr txBox="1"/>
          <p:nvPr/>
        </p:nvSpPr>
        <p:spPr>
          <a:xfrm>
            <a:off x="9551411" y="4167080"/>
            <a:ext cx="2141933" cy="788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개발 환경 및 라이브러리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참고문헌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 / data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출처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29D94-C08C-0F76-A656-7697FD922C2D}"/>
              </a:ext>
            </a:extLst>
          </p:cNvPr>
          <p:cNvSpPr txBox="1"/>
          <p:nvPr/>
        </p:nvSpPr>
        <p:spPr>
          <a:xfrm>
            <a:off x="8255197" y="1977111"/>
            <a:ext cx="11352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결과물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추후 과제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7566E80-A626-8A1B-A1AB-C0C511E30DB5}"/>
              </a:ext>
            </a:extLst>
          </p:cNvPr>
          <p:cNvSpPr txBox="1"/>
          <p:nvPr/>
        </p:nvSpPr>
        <p:spPr>
          <a:xfrm>
            <a:off x="2195019" y="3697098"/>
            <a:ext cx="2530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기획 및 추진 계획</a:t>
            </a:r>
          </a:p>
          <a:p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60D8A9-9EC3-4ACF-00A9-6AF9D2BA5FB5}"/>
              </a:ext>
            </a:extLst>
          </p:cNvPr>
          <p:cNvCxnSpPr>
            <a:cxnSpLocks/>
          </p:cNvCxnSpPr>
          <p:nvPr/>
        </p:nvCxnSpPr>
        <p:spPr>
          <a:xfrm flipV="1">
            <a:off x="4570100" y="1498290"/>
            <a:ext cx="0" cy="2064264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01F87E2-F065-7DFA-18AF-1396AFF9D987}"/>
              </a:ext>
            </a:extLst>
          </p:cNvPr>
          <p:cNvSpPr txBox="1"/>
          <p:nvPr/>
        </p:nvSpPr>
        <p:spPr>
          <a:xfrm>
            <a:off x="4820377" y="1955404"/>
            <a:ext cx="1696298" cy="1527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서비스 기능 상세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웹서비스 개발 </a:t>
            </a:r>
            <a:b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z="1600" spc="-15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유저기능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 err="1">
                <a:solidFill>
                  <a:schemeClr val="bg1"/>
                </a:solidFill>
                <a:latin typeface="+mj-ea"/>
                <a:ea typeface="+mj-ea"/>
              </a:rPr>
              <a:t>Ii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서비스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9B4B6-D629-0BD8-36CC-646FD413AC8C}"/>
              </a:ext>
            </a:extLst>
          </p:cNvPr>
          <p:cNvSpPr txBox="1"/>
          <p:nvPr/>
        </p:nvSpPr>
        <p:spPr>
          <a:xfrm>
            <a:off x="817586" y="1988281"/>
            <a:ext cx="1919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프로젝트 소개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서비스 기획 배경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팀원 소개 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ko-KR" altLang="en-US" sz="16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14235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667786" y="1509160"/>
          <a:ext cx="3864960" cy="37419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58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217379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페이지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URL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메인화면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/login/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13572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로그아웃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/logout/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77654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/signup/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680651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회원탈퇴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delete_user</a:t>
                      </a:r>
                      <a:r>
                        <a:rPr lang="en-US" altLang="ko-KR" sz="1000" dirty="0"/>
                        <a:t>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19537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My Page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mypage</a:t>
                      </a:r>
                      <a:r>
                        <a:rPr lang="en-US" altLang="ko-KR" sz="1000" dirty="0"/>
                        <a:t>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59124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변경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password_change</a:t>
                      </a:r>
                      <a:r>
                        <a:rPr lang="en-US" altLang="ko-KR" sz="1000" dirty="0"/>
                        <a:t>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33403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변경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password_change</a:t>
                      </a:r>
                      <a:r>
                        <a:rPr lang="en-US" altLang="ko-KR" sz="1000" dirty="0"/>
                        <a:t>/done/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262441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아이디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find_id</a:t>
                      </a:r>
                      <a:r>
                        <a:rPr lang="en-US" altLang="ko-KR" sz="1000" dirty="0"/>
                        <a:t>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767834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찾기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초기화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password_reset</a:t>
                      </a:r>
                      <a:r>
                        <a:rPr lang="en-US" altLang="ko-KR" sz="1000" dirty="0"/>
                        <a:t>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489690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찾기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확인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reset/&lt;uidb64&gt;/&lt;token&gt;/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107161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찾기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완료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password_reset</a:t>
                      </a:r>
                      <a:r>
                        <a:rPr lang="en-US" altLang="ko-KR" sz="1000" dirty="0"/>
                        <a:t>/done/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6272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5379081" y="1029774"/>
          <a:ext cx="5916354" cy="54940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6083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3410271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페이지</a:t>
                      </a:r>
                      <a:endParaRPr lang="en-US" altLang="ko-KR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URL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My Team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dirty="0" err="1"/>
                        <a:t>myteam</a:t>
                      </a:r>
                      <a:r>
                        <a:rPr lang="en-US" altLang="ko-KR" sz="900" dirty="0"/>
                        <a:t>/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My Team(My Page</a:t>
                      </a:r>
                      <a:r>
                        <a:rPr lang="ko-KR" altLang="en-US" sz="900" dirty="0"/>
                        <a:t>에서 접속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myteam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13572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팀 생성하기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create_team</a:t>
                      </a:r>
                      <a:r>
                        <a:rPr lang="en-US" altLang="ko-KR" sz="900" dirty="0"/>
                        <a:t>/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77654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팀 가입하기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join_team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680651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팀 탈퇴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팀에 소속된 사용자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leave_team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82687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팀 삭제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팀장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delete_team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506129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팀 프로필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nn-NO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update_team_profile/&lt;int:pk&gt;/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19537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팀 리스트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팀이 </a:t>
                      </a:r>
                      <a:r>
                        <a:rPr lang="ko-KR" altLang="en-US" sz="900" dirty="0" err="1"/>
                        <a:t>없을때</a:t>
                      </a:r>
                      <a:r>
                        <a:rPr lang="ko-KR" altLang="en-US" sz="900" dirty="0"/>
                        <a:t> 보여지는 화면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team_list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59124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Team Match </a:t>
                      </a:r>
                      <a:r>
                        <a:rPr lang="ko-KR" altLang="en-US" sz="900" dirty="0"/>
                        <a:t>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/matches/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33403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매치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matches/create/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262441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경기 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matches/join/&lt;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int:match_id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767834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경기 리포트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match_report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489690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경기 리포트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match_report_edit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int:result_id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107161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나의 팀 경기일정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dirty="0" err="1"/>
                        <a:t>match_schedule</a:t>
                      </a:r>
                      <a:r>
                        <a:rPr lang="en-US" altLang="ko-KR" sz="900" dirty="0"/>
                        <a:t>/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62729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Team Story </a:t>
                      </a:r>
                      <a:r>
                        <a:rPr lang="ko-KR" altLang="en-US" sz="900" dirty="0"/>
                        <a:t>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dirty="0" err="1"/>
                        <a:t>team_story</a:t>
                      </a:r>
                      <a:r>
                        <a:rPr lang="en-US" altLang="ko-KR" sz="900" dirty="0"/>
                        <a:t>/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007923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영상분석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video_analysis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037797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팀 게시판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411970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게시판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&gt;/create/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086875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게시글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int:pk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335637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게시글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int:pk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&gt;/update/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114246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게시글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int:pk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&gt;/delete/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68823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댓글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int:pk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comment_delete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48360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댓글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int:pk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comment_update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575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A6E06E0-D0C9-6498-ABCA-BF68FA2E251A}"/>
              </a:ext>
            </a:extLst>
          </p:cNvPr>
          <p:cNvGraphicFramePr>
            <a:graphicFrameLocks noGrp="1"/>
          </p:cNvGraphicFramePr>
          <p:nvPr/>
        </p:nvGraphicFramePr>
        <p:xfrm>
          <a:off x="667786" y="5547857"/>
          <a:ext cx="3864960" cy="575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3986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330974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페이지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URL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챗봇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/chatbot/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6" y="1022298"/>
            <a:ext cx="1513840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URL </a:t>
            </a:r>
            <a:r>
              <a:rPr lang="ko-KR" altLang="en-US" dirty="0">
                <a:solidFill>
                  <a:schemeClr val="tx1"/>
                </a:solidFill>
              </a:rPr>
              <a:t>정의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B0353-DC5B-DA82-990D-0B5224DEEF97}"/>
              </a:ext>
            </a:extLst>
          </p:cNvPr>
          <p:cNvSpPr txBox="1"/>
          <p:nvPr/>
        </p:nvSpPr>
        <p:spPr>
          <a:xfrm>
            <a:off x="312233" y="137674"/>
            <a:ext cx="5260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14795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환경 구축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2CF98B28-97D5-AD29-519C-225FFBBA4D22}"/>
              </a:ext>
            </a:extLst>
          </p:cNvPr>
          <p:cNvSpPr/>
          <p:nvPr/>
        </p:nvSpPr>
        <p:spPr>
          <a:xfrm rot="5400000" flipV="1">
            <a:off x="2008434" y="1994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03493439-F92F-93A2-B309-D0D9E6AF1C4F}"/>
              </a:ext>
            </a:extLst>
          </p:cNvPr>
          <p:cNvSpPr/>
          <p:nvPr/>
        </p:nvSpPr>
        <p:spPr>
          <a:xfrm rot="5400000" flipV="1">
            <a:off x="9237908" y="19544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2640B-C9CA-8F1E-49B9-D831EEB8170B}"/>
              </a:ext>
            </a:extLst>
          </p:cNvPr>
          <p:cNvSpPr txBox="1"/>
          <p:nvPr/>
        </p:nvSpPr>
        <p:spPr>
          <a:xfrm>
            <a:off x="1778677" y="11708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D3E60-3A3F-DBA1-97E6-D034327DE08F}"/>
              </a:ext>
            </a:extLst>
          </p:cNvPr>
          <p:cNvSpPr txBox="1"/>
          <p:nvPr/>
        </p:nvSpPr>
        <p:spPr>
          <a:xfrm>
            <a:off x="8434275" y="11708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056A1-B8D2-48B4-0E91-2FE5CA72C1A2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588BC45D-DFB6-D7CC-75E9-708ED232F749}"/>
              </a:ext>
            </a:extLst>
          </p:cNvPr>
          <p:cNvSpPr/>
          <p:nvPr/>
        </p:nvSpPr>
        <p:spPr>
          <a:xfrm>
            <a:off x="580527" y="1286266"/>
            <a:ext cx="11018695" cy="5015291"/>
          </a:xfrm>
          <a:prstGeom prst="flowChartAlternateProcess">
            <a:avLst/>
          </a:prstGeom>
          <a:solidFill>
            <a:schemeClr val="bg1">
              <a:lumMod val="85000"/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16CA25-21A2-C581-63D1-68E6BDE238E3}"/>
              </a:ext>
            </a:extLst>
          </p:cNvPr>
          <p:cNvGrpSpPr/>
          <p:nvPr/>
        </p:nvGrpSpPr>
        <p:grpSpPr>
          <a:xfrm>
            <a:off x="8404528" y="1832932"/>
            <a:ext cx="2315401" cy="3824940"/>
            <a:chOff x="1018572" y="1389026"/>
            <a:chExt cx="2735725" cy="4597033"/>
          </a:xfrm>
        </p:grpSpPr>
        <p:sp>
          <p:nvSpPr>
            <p:cNvPr id="18" name="순서도: 처리 17">
              <a:extLst>
                <a:ext uri="{FF2B5EF4-FFF2-40B4-BE49-F238E27FC236}">
                  <a16:creationId xmlns:a16="http://schemas.microsoft.com/office/drawing/2014/main" id="{FC1C9FC6-0735-53E8-5D86-B953D89E24C9}"/>
                </a:ext>
              </a:extLst>
            </p:cNvPr>
            <p:cNvSpPr/>
            <p:nvPr/>
          </p:nvSpPr>
          <p:spPr>
            <a:xfrm>
              <a:off x="1018572" y="1567982"/>
              <a:ext cx="2735725" cy="4418077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CE8018-43E7-D739-C213-490C0686569B}"/>
                </a:ext>
              </a:extLst>
            </p:cNvPr>
            <p:cNvSpPr txBox="1"/>
            <p:nvPr/>
          </p:nvSpPr>
          <p:spPr>
            <a:xfrm>
              <a:off x="1871312" y="1389026"/>
              <a:ext cx="1080617" cy="4438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migrate</a:t>
              </a:r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CD6913D-04E6-5950-797E-B1B24632FC6C}"/>
              </a:ext>
            </a:extLst>
          </p:cNvPr>
          <p:cNvGrpSpPr/>
          <p:nvPr/>
        </p:nvGrpSpPr>
        <p:grpSpPr>
          <a:xfrm>
            <a:off x="4600179" y="1932568"/>
            <a:ext cx="2315401" cy="3725304"/>
            <a:chOff x="1018572" y="1413983"/>
            <a:chExt cx="2735725" cy="4572076"/>
          </a:xfrm>
        </p:grpSpPr>
        <p:sp>
          <p:nvSpPr>
            <p:cNvPr id="41" name="순서도: 처리 40">
              <a:extLst>
                <a:ext uri="{FF2B5EF4-FFF2-40B4-BE49-F238E27FC236}">
                  <a16:creationId xmlns:a16="http://schemas.microsoft.com/office/drawing/2014/main" id="{75A241E2-EFFE-B950-695D-EE3614B9EC9D}"/>
                </a:ext>
              </a:extLst>
            </p:cNvPr>
            <p:cNvSpPr/>
            <p:nvPr/>
          </p:nvSpPr>
          <p:spPr>
            <a:xfrm>
              <a:off x="1018572" y="1579197"/>
              <a:ext cx="2735725" cy="4406862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C1191A5-E7CD-4057-9D90-946A754A92E5}"/>
                </a:ext>
              </a:extLst>
            </p:cNvPr>
            <p:cNvSpPr txBox="1"/>
            <p:nvPr/>
          </p:nvSpPr>
          <p:spPr>
            <a:xfrm>
              <a:off x="1709486" y="1413983"/>
              <a:ext cx="1297196" cy="44388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Pycharm</a:t>
              </a:r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630A3B5-27EA-B04F-9621-6D3CC6F29C86}"/>
              </a:ext>
            </a:extLst>
          </p:cNvPr>
          <p:cNvGrpSpPr/>
          <p:nvPr/>
        </p:nvGrpSpPr>
        <p:grpSpPr>
          <a:xfrm>
            <a:off x="1199763" y="1875424"/>
            <a:ext cx="2315401" cy="3758262"/>
            <a:chOff x="1018572" y="1194044"/>
            <a:chExt cx="2735725" cy="4792015"/>
          </a:xfrm>
        </p:grpSpPr>
        <p:sp>
          <p:nvSpPr>
            <p:cNvPr id="10" name="순서도: 처리 9">
              <a:extLst>
                <a:ext uri="{FF2B5EF4-FFF2-40B4-BE49-F238E27FC236}">
                  <a16:creationId xmlns:a16="http://schemas.microsoft.com/office/drawing/2014/main" id="{3BD5308E-E3B7-ABA0-2529-CB40CB416621}"/>
                </a:ext>
              </a:extLst>
            </p:cNvPr>
            <p:cNvSpPr/>
            <p:nvPr/>
          </p:nvSpPr>
          <p:spPr>
            <a:xfrm>
              <a:off x="1018572" y="1577296"/>
              <a:ext cx="2735725" cy="4408763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8617CF-5D0B-05E0-F509-5544C5CCC509}"/>
                </a:ext>
              </a:extLst>
            </p:cNvPr>
            <p:cNvSpPr txBox="1"/>
            <p:nvPr/>
          </p:nvSpPr>
          <p:spPr>
            <a:xfrm>
              <a:off x="1873593" y="1194044"/>
              <a:ext cx="1170433" cy="82411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AWS DB </a:t>
              </a:r>
              <a:r>
                <a:rPr lang="ko-KR" altLang="en-US" dirty="0"/>
                <a:t>구축</a:t>
              </a:r>
            </a:p>
          </p:txBody>
        </p:sp>
      </p:grp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20254A87-5EDC-0812-ED63-14DEF61294F5}"/>
              </a:ext>
            </a:extLst>
          </p:cNvPr>
          <p:cNvSpPr/>
          <p:nvPr/>
        </p:nvSpPr>
        <p:spPr>
          <a:xfrm>
            <a:off x="3803195" y="3355298"/>
            <a:ext cx="359602" cy="7079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5B19410C-4F69-4E73-3F26-2C0D2D57E4AB}"/>
              </a:ext>
            </a:extLst>
          </p:cNvPr>
          <p:cNvSpPr/>
          <p:nvPr/>
        </p:nvSpPr>
        <p:spPr>
          <a:xfrm>
            <a:off x="7562337" y="3355298"/>
            <a:ext cx="359602" cy="7079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EE7200-8748-28D5-8295-CE20CF88AD1F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15AB350-C1F8-EF46-5386-FE60259C1B9B}"/>
              </a:ext>
            </a:extLst>
          </p:cNvPr>
          <p:cNvSpPr/>
          <p:nvPr/>
        </p:nvSpPr>
        <p:spPr>
          <a:xfrm>
            <a:off x="1175514" y="1125829"/>
            <a:ext cx="1589296" cy="42310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Django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6" name="Picture 14" descr="Toric + Amazon RDS | Data Integration">
            <a:extLst>
              <a:ext uri="{FF2B5EF4-FFF2-40B4-BE49-F238E27FC236}">
                <a16:creationId xmlns:a16="http://schemas.microsoft.com/office/drawing/2014/main" id="{A2BA4F7A-8CA5-DC5D-5080-8421AC316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85" y="2519460"/>
            <a:ext cx="148751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MySQL 리뷰">
            <a:extLst>
              <a:ext uri="{FF2B5EF4-FFF2-40B4-BE49-F238E27FC236}">
                <a16:creationId xmlns:a16="http://schemas.microsoft.com/office/drawing/2014/main" id="{B7C2A2C7-F09A-4BF7-C4A9-9DBDC58B0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034" y="3400418"/>
            <a:ext cx="947540" cy="94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84FB21C-14EC-4CB7-3F0B-9791FE4A5E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252" y="2270925"/>
            <a:ext cx="2315287" cy="3386947"/>
          </a:xfrm>
          <a:prstGeom prst="rect">
            <a:avLst/>
          </a:prstGeom>
        </p:spPr>
      </p:pic>
      <p:pic>
        <p:nvPicPr>
          <p:cNvPr id="49" name="Picture 36" descr="DBeaver - 위키백과, 우리 모두의 백과사전">
            <a:extLst>
              <a:ext uri="{FF2B5EF4-FFF2-40B4-BE49-F238E27FC236}">
                <a16:creationId xmlns:a16="http://schemas.microsoft.com/office/drawing/2014/main" id="{8BFE3A9B-A810-70CC-7C28-718CCAFC1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88" y="4414592"/>
            <a:ext cx="1028377" cy="8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순서도: 처리 50">
            <a:extLst>
              <a:ext uri="{FF2B5EF4-FFF2-40B4-BE49-F238E27FC236}">
                <a16:creationId xmlns:a16="http://schemas.microsoft.com/office/drawing/2014/main" id="{E13E910B-85B8-26C6-64F0-726E7940E240}"/>
              </a:ext>
            </a:extLst>
          </p:cNvPr>
          <p:cNvSpPr/>
          <p:nvPr/>
        </p:nvSpPr>
        <p:spPr>
          <a:xfrm>
            <a:off x="8619568" y="2603460"/>
            <a:ext cx="1948332" cy="2260557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E13689-CDEC-55E1-9411-F07113961112}"/>
              </a:ext>
            </a:extLst>
          </p:cNvPr>
          <p:cNvSpPr txBox="1"/>
          <p:nvPr/>
        </p:nvSpPr>
        <p:spPr>
          <a:xfrm>
            <a:off x="9111627" y="2491801"/>
            <a:ext cx="114181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models.py</a:t>
            </a:r>
            <a:r>
              <a:rPr lang="ko-KR" altLang="en-US" sz="1000" dirty="0"/>
              <a:t>로 변환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DDB0F1-66AD-C19B-E17E-F131C8766B72}"/>
              </a:ext>
            </a:extLst>
          </p:cNvPr>
          <p:cNvSpPr txBox="1"/>
          <p:nvPr/>
        </p:nvSpPr>
        <p:spPr>
          <a:xfrm>
            <a:off x="8894742" y="2774389"/>
            <a:ext cx="1397984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- python manage.py </a:t>
            </a:r>
            <a:r>
              <a:rPr lang="en-US" altLang="ko-KR" sz="1050" dirty="0" err="1"/>
              <a:t>inspectdb</a:t>
            </a:r>
            <a:r>
              <a:rPr lang="en-US" altLang="ko-KR" sz="1050" dirty="0"/>
              <a:t> &gt; myapp/models.py</a:t>
            </a:r>
          </a:p>
          <a:p>
            <a:endParaRPr lang="en-US" altLang="ko-KR" sz="1050" dirty="0"/>
          </a:p>
          <a:p>
            <a:endParaRPr lang="en-US" altLang="ko-KR" sz="1050" dirty="0"/>
          </a:p>
          <a:p>
            <a:r>
              <a:rPr lang="en-US" altLang="ko-KR" sz="1050" dirty="0"/>
              <a:t>- python manage.py </a:t>
            </a:r>
            <a:r>
              <a:rPr lang="en-US" altLang="ko-KR" sz="1050" dirty="0" err="1"/>
              <a:t>makemigrations</a:t>
            </a:r>
            <a:endParaRPr lang="en-US" altLang="ko-KR" sz="1050" dirty="0"/>
          </a:p>
          <a:p>
            <a:endParaRPr lang="en-US" altLang="ko-KR" sz="1050" dirty="0"/>
          </a:p>
          <a:p>
            <a:endParaRPr lang="en-US" altLang="ko-KR" sz="1050" dirty="0"/>
          </a:p>
          <a:p>
            <a:r>
              <a:rPr lang="en-US" altLang="ko-KR" sz="1050" dirty="0"/>
              <a:t>- python manage.py migrate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780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9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서비스 기능 구현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891C5F-1ADB-C23D-CC02-4A823975DD93}"/>
              </a:ext>
            </a:extLst>
          </p:cNvPr>
          <p:cNvSpPr txBox="1"/>
          <p:nvPr/>
        </p:nvSpPr>
        <p:spPr>
          <a:xfrm>
            <a:off x="488900" y="6213317"/>
            <a:ext cx="515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GET: TEAM STORY</a:t>
            </a:r>
            <a:r>
              <a:rPr lang="ko-KR" altLang="en-US" sz="1400" dirty="0"/>
              <a:t>의 순위</a:t>
            </a:r>
            <a:r>
              <a:rPr lang="en-US" altLang="ko-KR" sz="1400" dirty="0"/>
              <a:t>, </a:t>
            </a:r>
            <a:r>
              <a:rPr lang="ko-KR" altLang="en-US" sz="1400" dirty="0"/>
              <a:t>매치일정 및 결과</a:t>
            </a:r>
            <a:r>
              <a:rPr lang="en-US" altLang="ko-KR" sz="1400" dirty="0"/>
              <a:t>, BBC</a:t>
            </a:r>
            <a:r>
              <a:rPr lang="ko-KR" altLang="en-US" sz="1400" dirty="0"/>
              <a:t>해외축구 기사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A7D4A3-37ED-2C1C-6B1F-D7E978D793A4}"/>
              </a:ext>
            </a:extLst>
          </p:cNvPr>
          <p:cNvSpPr txBox="1"/>
          <p:nvPr/>
        </p:nvSpPr>
        <p:spPr>
          <a:xfrm>
            <a:off x="7600330" y="6213317"/>
            <a:ext cx="426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GET: </a:t>
            </a:r>
            <a:r>
              <a:rPr lang="ko-KR" altLang="en-US" sz="1400" dirty="0"/>
              <a:t>팀 순위</a:t>
            </a:r>
            <a:r>
              <a:rPr lang="en-US" altLang="ko-KR" sz="1400" dirty="0"/>
              <a:t>, </a:t>
            </a:r>
            <a:r>
              <a:rPr lang="ko-KR" altLang="en-US" sz="1400" dirty="0"/>
              <a:t>경기 일정 및 결과</a:t>
            </a:r>
            <a:endParaRPr lang="en-US" altLang="ko-KR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351736-D334-FC5B-C5EA-8FFACB263FF5}"/>
              </a:ext>
            </a:extLst>
          </p:cNvPr>
          <p:cNvSpPr txBox="1"/>
          <p:nvPr/>
        </p:nvSpPr>
        <p:spPr>
          <a:xfrm>
            <a:off x="6263030" y="1423613"/>
            <a:ext cx="5943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FA</a:t>
            </a:r>
            <a:r>
              <a:rPr lang="ko-KR" altLang="en-US" sz="1200" dirty="0"/>
              <a:t>의 전체 팀들의 순위</a:t>
            </a:r>
            <a:r>
              <a:rPr lang="en-US" altLang="ko-KR" sz="1200" dirty="0"/>
              <a:t>, </a:t>
            </a:r>
            <a:r>
              <a:rPr lang="ko-KR" altLang="en-US" sz="1200" dirty="0"/>
              <a:t>경기 일정 및 결과를 실시간으로 확인할 수 있다</a:t>
            </a:r>
            <a:r>
              <a:rPr lang="en-US" altLang="ko-KR" sz="12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E075A2-AEBC-B720-38D8-B0BB34E14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190" y="1700612"/>
            <a:ext cx="5449956" cy="457744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0212C85-410C-F4DC-B6B6-32175AF8AC2D}"/>
              </a:ext>
            </a:extLst>
          </p:cNvPr>
          <p:cNvSpPr/>
          <p:nvPr/>
        </p:nvSpPr>
        <p:spPr>
          <a:xfrm>
            <a:off x="1931897" y="1011504"/>
            <a:ext cx="1462406" cy="249003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메인 화면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288711-714F-51BC-7852-0EF264F93B35}"/>
              </a:ext>
            </a:extLst>
          </p:cNvPr>
          <p:cNvSpPr/>
          <p:nvPr/>
        </p:nvSpPr>
        <p:spPr>
          <a:xfrm>
            <a:off x="8257246" y="1093494"/>
            <a:ext cx="1625844" cy="256748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TEAM STORY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51C381-53A8-8BC3-5F38-669AEDDAC9F7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3B7EAA4-D63F-4362-B1D3-BEBC296EC1A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00" y="1294888"/>
            <a:ext cx="4893846" cy="49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6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9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서비스 기능 구현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A7D4A3-37ED-2C1C-6B1F-D7E978D793A4}"/>
              </a:ext>
            </a:extLst>
          </p:cNvPr>
          <p:cNvSpPr txBox="1"/>
          <p:nvPr/>
        </p:nvSpPr>
        <p:spPr>
          <a:xfrm>
            <a:off x="6148333" y="5936329"/>
            <a:ext cx="4260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POST:</a:t>
            </a:r>
            <a:r>
              <a:rPr lang="ko-KR" altLang="en-US" sz="1400" dirty="0"/>
              <a:t> 팀 가입</a:t>
            </a:r>
            <a:r>
              <a:rPr lang="en-US" altLang="ko-KR" sz="1400" dirty="0"/>
              <a:t>, </a:t>
            </a:r>
            <a:r>
              <a:rPr lang="ko-KR" altLang="en-US" sz="1400" dirty="0"/>
              <a:t>탈퇴</a:t>
            </a:r>
            <a:r>
              <a:rPr lang="en-US" altLang="ko-KR" sz="1400" dirty="0"/>
              <a:t>, </a:t>
            </a:r>
            <a:r>
              <a:rPr lang="ko-KR" altLang="en-US" sz="1400" dirty="0"/>
              <a:t>삭제</a:t>
            </a:r>
            <a:r>
              <a:rPr lang="en-US" altLang="ko-KR" sz="1400" dirty="0"/>
              <a:t>, </a:t>
            </a:r>
            <a:r>
              <a:rPr lang="ko-KR" altLang="en-US" sz="1400" dirty="0"/>
              <a:t>팀 프로필 수정</a:t>
            </a:r>
            <a:endParaRPr lang="en-US" altLang="ko-KR" sz="1400" dirty="0"/>
          </a:p>
          <a:p>
            <a:r>
              <a:rPr lang="en-US" altLang="ko-KR" sz="1400" dirty="0"/>
              <a:t>GET: </a:t>
            </a:r>
            <a:r>
              <a:rPr lang="ko-KR" altLang="en-US" sz="1400" dirty="0"/>
              <a:t>팀 목록 조회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DA0BD1-AF3B-2346-B5D9-AA70C666BCCE}"/>
              </a:ext>
            </a:extLst>
          </p:cNvPr>
          <p:cNvSpPr txBox="1"/>
          <p:nvPr/>
        </p:nvSpPr>
        <p:spPr>
          <a:xfrm>
            <a:off x="532675" y="1320593"/>
            <a:ext cx="4807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/>
              <a:t>웹페이지의 기본적인 회원관리시스템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351736-D334-FC5B-C5EA-8FFACB263FF5}"/>
              </a:ext>
            </a:extLst>
          </p:cNvPr>
          <p:cNvSpPr txBox="1"/>
          <p:nvPr/>
        </p:nvSpPr>
        <p:spPr>
          <a:xfrm>
            <a:off x="6095999" y="1339185"/>
            <a:ext cx="5914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/>
              <a:t>사용자가 팀을 생성</a:t>
            </a:r>
            <a:r>
              <a:rPr lang="en-US" altLang="ko-KR" sz="1200" dirty="0"/>
              <a:t>, </a:t>
            </a:r>
            <a:r>
              <a:rPr lang="ko-KR" altLang="en-US" sz="1200" dirty="0"/>
              <a:t>가입하고</a:t>
            </a:r>
            <a:r>
              <a:rPr lang="en-US" altLang="ko-KR" sz="1200" dirty="0"/>
              <a:t>, </a:t>
            </a:r>
            <a:r>
              <a:rPr lang="ko-KR" altLang="en-US" sz="1200" dirty="0"/>
              <a:t>탈퇴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r>
              <a:rPr lang="en-US" altLang="ko-KR" sz="1200" dirty="0"/>
              <a:t>,  </a:t>
            </a:r>
            <a:r>
              <a:rPr lang="ko-KR" altLang="en-US" sz="1200" dirty="0"/>
              <a:t>등 팀내에서의 다양한 기능 제공</a:t>
            </a:r>
            <a:endParaRPr lang="en-US" altLang="ko-KR" sz="12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E9C5886-22FB-17CA-0F8C-56380431BED0}"/>
              </a:ext>
            </a:extLst>
          </p:cNvPr>
          <p:cNvSpPr/>
          <p:nvPr/>
        </p:nvSpPr>
        <p:spPr>
          <a:xfrm>
            <a:off x="717697" y="1039936"/>
            <a:ext cx="3799069" cy="276999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0" dirty="0">
                <a:solidFill>
                  <a:schemeClr val="tx1"/>
                </a:solidFill>
              </a:rPr>
              <a:t>회원관리 </a:t>
            </a:r>
            <a:r>
              <a:rPr lang="en-US" altLang="ko-KR" sz="1600" spc="-300" dirty="0">
                <a:solidFill>
                  <a:schemeClr val="tx1"/>
                </a:solidFill>
              </a:rPr>
              <a:t>(</a:t>
            </a:r>
            <a:r>
              <a:rPr lang="ko-KR" altLang="en-US" sz="1600" spc="-300" dirty="0">
                <a:solidFill>
                  <a:schemeClr val="tx1"/>
                </a:solidFill>
              </a:rPr>
              <a:t>인증</a:t>
            </a:r>
            <a:r>
              <a:rPr lang="en-US" altLang="ko-KR" sz="1600" spc="-300" dirty="0">
                <a:solidFill>
                  <a:schemeClr val="tx1"/>
                </a:solidFill>
              </a:rPr>
              <a:t>,  </a:t>
            </a:r>
            <a:r>
              <a:rPr lang="ko-KR" altLang="en-US" sz="1600" spc="-300" dirty="0">
                <a:solidFill>
                  <a:schemeClr val="tx1"/>
                </a:solidFill>
              </a:rPr>
              <a:t>가입</a:t>
            </a:r>
            <a:r>
              <a:rPr lang="en-US" altLang="ko-KR" sz="1600" spc="-300" dirty="0">
                <a:solidFill>
                  <a:schemeClr val="tx1"/>
                </a:solidFill>
              </a:rPr>
              <a:t>,</a:t>
            </a:r>
            <a:r>
              <a:rPr lang="ko-KR" altLang="en-US" sz="1600" spc="-300" dirty="0">
                <a:solidFill>
                  <a:schemeClr val="tx1"/>
                </a:solidFill>
              </a:rPr>
              <a:t>탈퇴</a:t>
            </a:r>
            <a:r>
              <a:rPr lang="en-US" altLang="ko-KR" sz="1600" spc="-300" dirty="0">
                <a:solidFill>
                  <a:schemeClr val="tx1"/>
                </a:solidFill>
              </a:rPr>
              <a:t>, </a:t>
            </a:r>
            <a:r>
              <a:rPr lang="ko-KR" altLang="en-US" sz="1600" spc="-300" dirty="0">
                <a:solidFill>
                  <a:schemeClr val="tx1"/>
                </a:solidFill>
              </a:rPr>
              <a:t>개인정보 업데이트</a:t>
            </a:r>
            <a:r>
              <a:rPr lang="en-US" altLang="ko-KR" sz="1600" spc="-300" dirty="0">
                <a:solidFill>
                  <a:schemeClr val="tx1"/>
                </a:solidFill>
              </a:rPr>
              <a:t>)</a:t>
            </a:r>
            <a:endParaRPr lang="ko-KR" altLang="en-US" sz="1600" spc="-3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55A0C26-FC04-9E64-F935-39C61F8BFC09}"/>
              </a:ext>
            </a:extLst>
          </p:cNvPr>
          <p:cNvSpPr/>
          <p:nvPr/>
        </p:nvSpPr>
        <p:spPr>
          <a:xfrm>
            <a:off x="7744621" y="1071011"/>
            <a:ext cx="2451841" cy="238835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0" dirty="0">
                <a:solidFill>
                  <a:schemeClr val="tx1"/>
                </a:solidFill>
              </a:rPr>
              <a:t>팀 관리 </a:t>
            </a:r>
            <a:r>
              <a:rPr lang="en-US" altLang="ko-KR" sz="1600" spc="-300" dirty="0">
                <a:solidFill>
                  <a:schemeClr val="tx1"/>
                </a:solidFill>
              </a:rPr>
              <a:t>(</a:t>
            </a:r>
            <a:r>
              <a:rPr lang="ko-KR" altLang="en-US" sz="1600" spc="-300" dirty="0">
                <a:solidFill>
                  <a:schemeClr val="tx1"/>
                </a:solidFill>
              </a:rPr>
              <a:t>팀 생성 및 </a:t>
            </a:r>
            <a:r>
              <a:rPr lang="en-US" altLang="ko-KR" sz="1600" spc="-300" dirty="0">
                <a:solidFill>
                  <a:schemeClr val="tx1"/>
                </a:solidFill>
              </a:rPr>
              <a:t>CRUD)</a:t>
            </a:r>
            <a:endParaRPr lang="ko-KR" altLang="en-US" sz="1600" spc="-3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315ABF-2370-2209-D5AF-38E2539A7227}"/>
              </a:ext>
            </a:extLst>
          </p:cNvPr>
          <p:cNvSpPr/>
          <p:nvPr/>
        </p:nvSpPr>
        <p:spPr>
          <a:xfrm>
            <a:off x="9849333" y="6587970"/>
            <a:ext cx="2342667" cy="2363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9CB7FE92-92F9-DDF5-95F0-6AA835226B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19" y="1525472"/>
            <a:ext cx="3984090" cy="45535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907C3A-8185-2320-EE6F-02C0BED73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264" y="1682537"/>
            <a:ext cx="2475715" cy="18131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891C5F-1ADB-C23D-CC02-4A823975DD93}"/>
              </a:ext>
            </a:extLst>
          </p:cNvPr>
          <p:cNvSpPr txBox="1"/>
          <p:nvPr/>
        </p:nvSpPr>
        <p:spPr>
          <a:xfrm>
            <a:off x="532675" y="5997874"/>
            <a:ext cx="426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POST </a:t>
            </a:r>
            <a:r>
              <a:rPr lang="ko-KR" altLang="en-US" sz="1400" dirty="0"/>
              <a:t>요청</a:t>
            </a:r>
            <a:r>
              <a:rPr lang="en-US" altLang="ko-KR" sz="1400" dirty="0"/>
              <a:t>:</a:t>
            </a:r>
            <a:r>
              <a:rPr lang="ko-KR" altLang="en-US" sz="1400" dirty="0"/>
              <a:t> 인증</a:t>
            </a:r>
            <a:r>
              <a:rPr lang="en-US" altLang="ko-KR" sz="1400" dirty="0"/>
              <a:t>, </a:t>
            </a:r>
            <a:r>
              <a:rPr lang="ko-KR" altLang="en-US" sz="1400" dirty="0"/>
              <a:t>가입</a:t>
            </a:r>
            <a:r>
              <a:rPr lang="en-US" altLang="ko-KR" sz="1400" dirty="0"/>
              <a:t>, </a:t>
            </a:r>
            <a:r>
              <a:rPr lang="ko-KR" altLang="en-US" sz="1400" dirty="0"/>
              <a:t>탈퇴</a:t>
            </a:r>
            <a:r>
              <a:rPr lang="en-US" altLang="ko-KR" sz="1400" dirty="0"/>
              <a:t>, </a:t>
            </a:r>
            <a:r>
              <a:rPr lang="ko-KR" altLang="en-US" sz="1400" dirty="0"/>
              <a:t>업데이트</a:t>
            </a:r>
            <a:endParaRPr lang="en-US" altLang="ko-KR" sz="1400" dirty="0"/>
          </a:p>
          <a:p>
            <a:r>
              <a:rPr lang="en-US" altLang="ko-KR" sz="1400" dirty="0" err="1"/>
              <a:t>DjangoPasswordResetView</a:t>
            </a:r>
            <a:r>
              <a:rPr lang="ko-KR" altLang="en-US" sz="1400" dirty="0"/>
              <a:t>로 회원 이메일 인증</a:t>
            </a:r>
          </a:p>
        </p:txBody>
      </p:sp>
      <p:pic>
        <p:nvPicPr>
          <p:cNvPr id="12" name="그림 11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9516D5ED-49CB-6973-D03F-7F9AD5FA2CC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29924"/>
            <a:ext cx="5563325" cy="414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9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2234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서비스 기능 구현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8FC2B4-96E5-4213-289D-AD161E504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71" y="1643262"/>
            <a:ext cx="4200938" cy="19191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A84451-F82E-8E62-BC05-44FEC3DD2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43" y="3605946"/>
            <a:ext cx="4677235" cy="23565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42CEF2-A287-0903-D5C0-1E8B8C2A5C2C}"/>
              </a:ext>
            </a:extLst>
          </p:cNvPr>
          <p:cNvSpPr txBox="1"/>
          <p:nvPr/>
        </p:nvSpPr>
        <p:spPr>
          <a:xfrm>
            <a:off x="555169" y="6012809"/>
            <a:ext cx="426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POST: </a:t>
            </a:r>
            <a:r>
              <a:rPr lang="ko-KR" altLang="en-US" sz="1400" dirty="0"/>
              <a:t>경기참여</a:t>
            </a:r>
            <a:r>
              <a:rPr lang="en-US" altLang="ko-KR" sz="1400" dirty="0"/>
              <a:t>, </a:t>
            </a:r>
            <a:r>
              <a:rPr lang="ko-KR" altLang="en-US" sz="1400" dirty="0"/>
              <a:t>경기생성</a:t>
            </a:r>
            <a:r>
              <a:rPr lang="en-US" altLang="ko-KR" sz="1400" dirty="0"/>
              <a:t>, </a:t>
            </a:r>
            <a:r>
              <a:rPr lang="ko-KR" altLang="en-US" sz="1400" dirty="0"/>
              <a:t>경기 리포트 작성</a:t>
            </a:r>
            <a:endParaRPr lang="en-US" altLang="ko-KR" sz="1400" dirty="0"/>
          </a:p>
          <a:p>
            <a:r>
              <a:rPr lang="en-US" altLang="ko-KR" sz="1400" dirty="0"/>
              <a:t>GET: </a:t>
            </a:r>
            <a:r>
              <a:rPr lang="ko-KR" altLang="en-US" sz="1400" dirty="0"/>
              <a:t>팀 순위</a:t>
            </a:r>
            <a:r>
              <a:rPr lang="en-US" altLang="ko-KR" sz="1400" dirty="0"/>
              <a:t>, </a:t>
            </a:r>
            <a:r>
              <a:rPr lang="ko-KR" altLang="en-US" sz="1400" dirty="0"/>
              <a:t>경기 일정 및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EEBF2F-A78F-9D83-8C14-5BCFDE923DA6}"/>
              </a:ext>
            </a:extLst>
          </p:cNvPr>
          <p:cNvSpPr txBox="1"/>
          <p:nvPr/>
        </p:nvSpPr>
        <p:spPr>
          <a:xfrm>
            <a:off x="581838" y="1348063"/>
            <a:ext cx="553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/>
              <a:t>경기 </a:t>
            </a:r>
            <a:r>
              <a:rPr lang="ko-KR" altLang="en-US" sz="1200" dirty="0" err="1"/>
              <a:t>매칭을</a:t>
            </a:r>
            <a:r>
              <a:rPr lang="ko-KR" altLang="en-US" sz="1200" dirty="0"/>
              <a:t> 성사하고</a:t>
            </a:r>
            <a:r>
              <a:rPr lang="en-US" altLang="ko-KR" sz="1200" dirty="0"/>
              <a:t>, </a:t>
            </a:r>
            <a:r>
              <a:rPr lang="ko-KR" altLang="en-US" sz="1200" dirty="0"/>
              <a:t>경기 결과를 바탕으로 </a:t>
            </a:r>
            <a:r>
              <a:rPr lang="en-US" altLang="ko-KR" sz="1200" dirty="0"/>
              <a:t>FA</a:t>
            </a:r>
            <a:r>
              <a:rPr lang="ko-KR" altLang="en-US" sz="1200" dirty="0"/>
              <a:t>팀들 순위 업데이트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B4A0F6-34AA-5D2C-0B8C-23887F7D6BEA}"/>
              </a:ext>
            </a:extLst>
          </p:cNvPr>
          <p:cNvSpPr txBox="1"/>
          <p:nvPr/>
        </p:nvSpPr>
        <p:spPr>
          <a:xfrm>
            <a:off x="6683283" y="1348063"/>
            <a:ext cx="553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/>
              <a:t>경기에 참여할 팀멤버를 구하고</a:t>
            </a:r>
            <a:r>
              <a:rPr lang="en-US" altLang="ko-KR" sz="1200" dirty="0"/>
              <a:t>, </a:t>
            </a:r>
            <a:r>
              <a:rPr lang="ko-KR" altLang="en-US" sz="1200" dirty="0"/>
              <a:t>같은 팀원끼리 소통의 장 마련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60A625-C7C0-A868-7EBA-C851AD03E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0144" y="1625062"/>
            <a:ext cx="4853885" cy="27785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36B8E49-7CB1-7D78-70A6-23D553E332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9917" y="4341847"/>
            <a:ext cx="4677235" cy="20728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B11E9C-825A-192F-DFD8-170D1A48FC97}"/>
              </a:ext>
            </a:extLst>
          </p:cNvPr>
          <p:cNvSpPr txBox="1"/>
          <p:nvPr/>
        </p:nvSpPr>
        <p:spPr>
          <a:xfrm>
            <a:off x="6669917" y="5992363"/>
            <a:ext cx="426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POST: </a:t>
            </a:r>
            <a:r>
              <a:rPr lang="ko-KR" altLang="en-US" sz="1400" dirty="0"/>
              <a:t>게시글 작성</a:t>
            </a:r>
            <a:r>
              <a:rPr lang="en-US" altLang="ko-KR" sz="1400" dirty="0"/>
              <a:t>, </a:t>
            </a:r>
            <a:r>
              <a:rPr lang="ko-KR" altLang="en-US" sz="1400" dirty="0"/>
              <a:t>댓글 작성</a:t>
            </a:r>
            <a:r>
              <a:rPr lang="en-US" altLang="ko-KR" sz="1400" dirty="0"/>
              <a:t>,</a:t>
            </a:r>
            <a:r>
              <a:rPr lang="ko-KR" altLang="en-US" sz="1400" dirty="0"/>
              <a:t> 참석여부</a:t>
            </a:r>
            <a:r>
              <a:rPr lang="en-US" altLang="ko-KR" sz="1400" dirty="0"/>
              <a:t>, </a:t>
            </a:r>
            <a:r>
              <a:rPr lang="ko-KR" altLang="en-US" sz="1400" dirty="0"/>
              <a:t>수정</a:t>
            </a:r>
            <a:r>
              <a:rPr lang="en-US" altLang="ko-KR" sz="1400" dirty="0"/>
              <a:t>, </a:t>
            </a:r>
            <a:r>
              <a:rPr lang="ko-KR" altLang="en-US" sz="1400" dirty="0"/>
              <a:t>삭제</a:t>
            </a:r>
            <a:endParaRPr lang="en-US" altLang="ko-KR" sz="1400" dirty="0"/>
          </a:p>
          <a:p>
            <a:r>
              <a:rPr lang="en-US" altLang="ko-KR" sz="1400" dirty="0"/>
              <a:t>GET: </a:t>
            </a:r>
            <a:r>
              <a:rPr lang="ko-KR" altLang="en-US" sz="1400" dirty="0"/>
              <a:t>게시판 목록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AC4D31C-0890-0AEF-0B27-BF2D477EB121}"/>
              </a:ext>
            </a:extLst>
          </p:cNvPr>
          <p:cNvSpPr/>
          <p:nvPr/>
        </p:nvSpPr>
        <p:spPr>
          <a:xfrm>
            <a:off x="1515580" y="1082196"/>
            <a:ext cx="2792534" cy="263567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0" dirty="0">
                <a:solidFill>
                  <a:schemeClr val="tx1"/>
                </a:solidFill>
              </a:rPr>
              <a:t>경기 매칭 생성 및 결과 업데이트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79A9BE2-4B90-CDB6-6647-A39C74A7DE21}"/>
              </a:ext>
            </a:extLst>
          </p:cNvPr>
          <p:cNvSpPr/>
          <p:nvPr/>
        </p:nvSpPr>
        <p:spPr>
          <a:xfrm>
            <a:off x="8425981" y="1047144"/>
            <a:ext cx="1350844" cy="297739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0" dirty="0">
                <a:solidFill>
                  <a:schemeClr val="tx1"/>
                </a:solidFill>
              </a:rPr>
              <a:t>팀게시판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D8527D-7E5E-A403-C9E4-90F63A76B0E7}"/>
              </a:ext>
            </a:extLst>
          </p:cNvPr>
          <p:cNvSpPr/>
          <p:nvPr/>
        </p:nvSpPr>
        <p:spPr>
          <a:xfrm>
            <a:off x="9849333" y="6587782"/>
            <a:ext cx="2342667" cy="2365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77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서비스 기능 구현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6DC9C6-E4EB-8462-5FC6-96FC4D1A9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84" y="1642545"/>
            <a:ext cx="4397658" cy="3168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74EEC8-AEF8-2B17-EEC0-02F4EADC670E}"/>
              </a:ext>
            </a:extLst>
          </p:cNvPr>
          <p:cNvSpPr txBox="1"/>
          <p:nvPr/>
        </p:nvSpPr>
        <p:spPr>
          <a:xfrm>
            <a:off x="6798499" y="5384765"/>
            <a:ext cx="448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Feedparser</a:t>
            </a:r>
            <a:r>
              <a:rPr lang="en-US" altLang="ko-KR" sz="1400" dirty="0"/>
              <a:t> </a:t>
            </a:r>
            <a:r>
              <a:rPr lang="ko-KR" altLang="en-US" sz="1400" dirty="0"/>
              <a:t>모듈을 사용해 </a:t>
            </a:r>
            <a:r>
              <a:rPr lang="en-US" altLang="ko-KR" sz="1400" dirty="0"/>
              <a:t>BBC </a:t>
            </a:r>
            <a:r>
              <a:rPr lang="ko-KR" altLang="en-US" sz="1400" dirty="0"/>
              <a:t>해외축구 기사 링크 연결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6882C-9541-543F-A656-0352A898DB57}"/>
              </a:ext>
            </a:extLst>
          </p:cNvPr>
          <p:cNvSpPr txBox="1"/>
          <p:nvPr/>
        </p:nvSpPr>
        <p:spPr>
          <a:xfrm>
            <a:off x="6798499" y="1319346"/>
            <a:ext cx="553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/>
              <a:t>사용자의 흥미를 돋울 해외축구기사 제공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DE97B-7EE2-7412-08E3-8588D3C26B44}"/>
              </a:ext>
            </a:extLst>
          </p:cNvPr>
          <p:cNvSpPr txBox="1"/>
          <p:nvPr/>
        </p:nvSpPr>
        <p:spPr>
          <a:xfrm>
            <a:off x="576117" y="1321234"/>
            <a:ext cx="553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풋살에</a:t>
            </a:r>
            <a:r>
              <a:rPr lang="ko-KR" altLang="en-US" sz="1200" dirty="0"/>
              <a:t> 접근성을 높이기 위한 </a:t>
            </a:r>
            <a:r>
              <a:rPr lang="ko-KR" altLang="en-US" sz="1200" dirty="0" err="1"/>
              <a:t>챗봇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FBE898-6FA6-BE93-DF17-187EA073BF80}"/>
              </a:ext>
            </a:extLst>
          </p:cNvPr>
          <p:cNvSpPr txBox="1"/>
          <p:nvPr/>
        </p:nvSpPr>
        <p:spPr>
          <a:xfrm>
            <a:off x="576117" y="6028603"/>
            <a:ext cx="426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FastApi</a:t>
            </a:r>
            <a:r>
              <a:rPr lang="ko-KR" altLang="en-US" sz="1400" dirty="0"/>
              <a:t>를 이용한 </a:t>
            </a:r>
            <a:r>
              <a:rPr lang="ko-KR" altLang="en-US" sz="1400" dirty="0" err="1"/>
              <a:t>챗봇</a:t>
            </a:r>
            <a:r>
              <a:rPr lang="ko-KR" altLang="en-US" sz="1400" dirty="0"/>
              <a:t> 모델 서빙</a:t>
            </a:r>
            <a:r>
              <a:rPr lang="en-US" altLang="ko-KR" sz="1400" dirty="0"/>
              <a:t>, </a:t>
            </a:r>
            <a:r>
              <a:rPr lang="ko-KR" altLang="en-US" sz="1400" dirty="0"/>
              <a:t>화면 구축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11E2C42-B003-FB2D-4E7F-99BB58B70E9C}"/>
              </a:ext>
            </a:extLst>
          </p:cNvPr>
          <p:cNvSpPr/>
          <p:nvPr/>
        </p:nvSpPr>
        <p:spPr>
          <a:xfrm>
            <a:off x="1388144" y="1006709"/>
            <a:ext cx="2827916" cy="334418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300" dirty="0">
                <a:solidFill>
                  <a:schemeClr val="tx1"/>
                </a:solidFill>
              </a:rPr>
              <a:t>FA </a:t>
            </a:r>
            <a:r>
              <a:rPr lang="ko-KR" altLang="en-US" sz="1600" spc="-300" dirty="0">
                <a:solidFill>
                  <a:schemeClr val="tx1"/>
                </a:solidFill>
              </a:rPr>
              <a:t>서비스 이용관련 </a:t>
            </a:r>
            <a:r>
              <a:rPr lang="ko-KR" altLang="en-US" sz="1600" spc="-300" dirty="0" err="1">
                <a:solidFill>
                  <a:schemeClr val="tx1"/>
                </a:solidFill>
              </a:rPr>
              <a:t>챗봇</a:t>
            </a:r>
            <a:endParaRPr lang="ko-KR" altLang="en-US" sz="1600" spc="-3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DAB16BC-D3D1-EC0E-BD22-32703B34B704}"/>
              </a:ext>
            </a:extLst>
          </p:cNvPr>
          <p:cNvSpPr/>
          <p:nvPr/>
        </p:nvSpPr>
        <p:spPr>
          <a:xfrm>
            <a:off x="7516046" y="960480"/>
            <a:ext cx="3020663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300" dirty="0">
                <a:solidFill>
                  <a:schemeClr val="tx1"/>
                </a:solidFill>
              </a:rPr>
              <a:t>RSS : </a:t>
            </a:r>
            <a:r>
              <a:rPr lang="ko-KR" altLang="en-US" spc="-300" dirty="0">
                <a:solidFill>
                  <a:schemeClr val="tx1"/>
                </a:solidFill>
              </a:rPr>
              <a:t>최신 해외축구 정보제공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142D7A-D8B1-51C4-8842-E731BB0AA8C1}"/>
              </a:ext>
            </a:extLst>
          </p:cNvPr>
          <p:cNvSpPr/>
          <p:nvPr/>
        </p:nvSpPr>
        <p:spPr>
          <a:xfrm>
            <a:off x="9849333" y="6547362"/>
            <a:ext cx="2342667" cy="276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온라인 광고이(가) 표시된 사진&#10;&#10;자동 생성된 설명">
            <a:extLst>
              <a:ext uri="{FF2B5EF4-FFF2-40B4-BE49-F238E27FC236}">
                <a16:creationId xmlns:a16="http://schemas.microsoft.com/office/drawing/2014/main" id="{CF2D6084-2946-416A-E6F6-370BCC8A603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1" y="1596345"/>
            <a:ext cx="4991677" cy="426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8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9" y="983554"/>
            <a:ext cx="11530361" cy="5450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홈페이지 영상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F9CCEC-D6EC-5B3E-C6C1-FC52C2957D63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4033550-536D-D1A8-2367-D9BF9608878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50" y="1361550"/>
            <a:ext cx="3429667" cy="1757823"/>
          </a:xfrm>
          <a:prstGeom prst="rect">
            <a:avLst/>
          </a:prstGeom>
        </p:spPr>
      </p:pic>
      <p:pic>
        <p:nvPicPr>
          <p:cNvPr id="12" name="그림 11" descr="잔디, 인공 잔디, 풋볼 선수, 축구선수이(가) 표시된 사진&#10;&#10;자동 생성된 설명">
            <a:extLst>
              <a:ext uri="{FF2B5EF4-FFF2-40B4-BE49-F238E27FC236}">
                <a16:creationId xmlns:a16="http://schemas.microsoft.com/office/drawing/2014/main" id="{8BFEE7BB-EACE-E9D2-20C6-7D148E4FE7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68" y="2916101"/>
            <a:ext cx="3130827" cy="3168322"/>
          </a:xfrm>
          <a:prstGeom prst="rect">
            <a:avLst/>
          </a:prstGeom>
        </p:spPr>
      </p:pic>
      <p:pic>
        <p:nvPicPr>
          <p:cNvPr id="14" name="그림 13" descr="그래픽, 디자인, 예술이(가) 표시된 사진&#10;&#10;자동 생성된 설명">
            <a:extLst>
              <a:ext uri="{FF2B5EF4-FFF2-40B4-BE49-F238E27FC236}">
                <a16:creationId xmlns:a16="http://schemas.microsoft.com/office/drawing/2014/main" id="{EC66F10C-0FD3-E9C9-DCBA-68DAA92B0F9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92" y="1018027"/>
            <a:ext cx="3482092" cy="1944677"/>
          </a:xfrm>
          <a:prstGeom prst="rect">
            <a:avLst/>
          </a:prstGeom>
        </p:spPr>
      </p:pic>
      <p:pic>
        <p:nvPicPr>
          <p:cNvPr id="16" name="그림 15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D37ABB2E-8072-3DA3-3061-C389069E464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821" y="2951698"/>
            <a:ext cx="3509663" cy="3417787"/>
          </a:xfrm>
          <a:prstGeom prst="rect">
            <a:avLst/>
          </a:prstGeom>
        </p:spPr>
      </p:pic>
      <p:pic>
        <p:nvPicPr>
          <p:cNvPr id="18" name="그림 17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0EC32BBC-9743-E703-17B1-D954CB8EF0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84" y="1037058"/>
            <a:ext cx="4116362" cy="528320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BE7A0E-2A6C-E35A-5D10-C11FFF915CEC}"/>
              </a:ext>
            </a:extLst>
          </p:cNvPr>
          <p:cNvSpPr/>
          <p:nvPr/>
        </p:nvSpPr>
        <p:spPr>
          <a:xfrm>
            <a:off x="568154" y="1027132"/>
            <a:ext cx="3429667" cy="334418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0" dirty="0">
                <a:solidFill>
                  <a:schemeClr val="tx1"/>
                </a:solidFill>
              </a:rPr>
              <a:t>경기결과분석리포트</a:t>
            </a:r>
            <a:r>
              <a:rPr lang="en-US" altLang="ko-KR" sz="1600" spc="-300" dirty="0">
                <a:solidFill>
                  <a:schemeClr val="tx1"/>
                </a:solidFill>
              </a:rPr>
              <a:t>(</a:t>
            </a:r>
            <a:r>
              <a:rPr lang="ko-KR" altLang="en-US" sz="1600" spc="-300" dirty="0" err="1">
                <a:solidFill>
                  <a:schemeClr val="tx1"/>
                </a:solidFill>
              </a:rPr>
              <a:t>경기녹화영상기반</a:t>
            </a:r>
            <a:r>
              <a:rPr lang="en-US" altLang="ko-KR" sz="1600" spc="-300" dirty="0">
                <a:solidFill>
                  <a:schemeClr val="tx1"/>
                </a:solidFill>
              </a:rPr>
              <a:t>)</a:t>
            </a:r>
            <a:endParaRPr lang="ko-KR" altLang="en-US" sz="1600" spc="-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66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204736" y="314513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주요 기능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74392" y="154432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4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1051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영상분석 </a:t>
            </a:r>
            <a:r>
              <a:rPr lang="en-US" altLang="ko-KR" sz="4000" b="1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223260" y="3197832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cxnSp>
        <p:nvCxnSpPr>
          <p:cNvPr id="9" name="Google Shape;75;p15">
            <a:extLst>
              <a:ext uri="{FF2B5EF4-FFF2-40B4-BE49-F238E27FC236}">
                <a16:creationId xmlns:a16="http://schemas.microsoft.com/office/drawing/2014/main" id="{AE753BB9-3685-5764-2D92-D10F8F05A663}"/>
              </a:ext>
            </a:extLst>
          </p:cNvPr>
          <p:cNvCxnSpPr>
            <a:cxnSpLocks/>
            <a:stCxn id="153" idx="3"/>
            <a:endCxn id="62" idx="1"/>
          </p:cNvCxnSpPr>
          <p:nvPr/>
        </p:nvCxnSpPr>
        <p:spPr>
          <a:xfrm flipV="1">
            <a:off x="2368457" y="1740043"/>
            <a:ext cx="419044" cy="827128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0" name="Google Shape;76;p15">
            <a:extLst>
              <a:ext uri="{FF2B5EF4-FFF2-40B4-BE49-F238E27FC236}">
                <a16:creationId xmlns:a16="http://schemas.microsoft.com/office/drawing/2014/main" id="{AC112515-BC10-A44A-1F34-9554045140F0}"/>
              </a:ext>
            </a:extLst>
          </p:cNvPr>
          <p:cNvCxnSpPr>
            <a:cxnSpLocks/>
            <a:stCxn id="153" idx="3"/>
            <a:endCxn id="152" idx="1"/>
          </p:cNvCxnSpPr>
          <p:nvPr/>
        </p:nvCxnSpPr>
        <p:spPr>
          <a:xfrm>
            <a:off x="2368457" y="2567171"/>
            <a:ext cx="427972" cy="671261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2" name="Google Shape;78;p15">
            <a:extLst>
              <a:ext uri="{FF2B5EF4-FFF2-40B4-BE49-F238E27FC236}">
                <a16:creationId xmlns:a16="http://schemas.microsoft.com/office/drawing/2014/main" id="{06F6A7E6-4E58-03CD-5BDB-980893487E39}"/>
              </a:ext>
            </a:extLst>
          </p:cNvPr>
          <p:cNvCxnSpPr>
            <a:cxnSpLocks/>
            <a:stCxn id="62" idx="3"/>
            <a:endCxn id="136" idx="1"/>
          </p:cNvCxnSpPr>
          <p:nvPr/>
        </p:nvCxnSpPr>
        <p:spPr>
          <a:xfrm>
            <a:off x="4710578" y="1740043"/>
            <a:ext cx="247625" cy="5001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4" name="Google Shape;80;p15">
            <a:extLst>
              <a:ext uri="{FF2B5EF4-FFF2-40B4-BE49-F238E27FC236}">
                <a16:creationId xmlns:a16="http://schemas.microsoft.com/office/drawing/2014/main" id="{5A59D2AE-E743-D34C-C0D4-6B46E5D9314F}"/>
              </a:ext>
            </a:extLst>
          </p:cNvPr>
          <p:cNvCxnSpPr>
            <a:cxnSpLocks/>
            <a:stCxn id="136" idx="3"/>
            <a:endCxn id="140" idx="1"/>
          </p:cNvCxnSpPr>
          <p:nvPr/>
        </p:nvCxnSpPr>
        <p:spPr>
          <a:xfrm flipV="1">
            <a:off x="6881280" y="1733776"/>
            <a:ext cx="326868" cy="11268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6" name="Google Shape;82;p15">
            <a:extLst>
              <a:ext uri="{FF2B5EF4-FFF2-40B4-BE49-F238E27FC236}">
                <a16:creationId xmlns:a16="http://schemas.microsoft.com/office/drawing/2014/main" id="{44CE84FA-7F81-0DC3-B129-05424582B0AA}"/>
              </a:ext>
            </a:extLst>
          </p:cNvPr>
          <p:cNvCxnSpPr>
            <a:cxnSpLocks/>
            <a:stCxn id="152" idx="3"/>
            <a:endCxn id="155" idx="1"/>
          </p:cNvCxnSpPr>
          <p:nvPr/>
        </p:nvCxnSpPr>
        <p:spPr>
          <a:xfrm>
            <a:off x="4600976" y="3238432"/>
            <a:ext cx="357227" cy="0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8" name="Google Shape;84;p15">
            <a:extLst>
              <a:ext uri="{FF2B5EF4-FFF2-40B4-BE49-F238E27FC236}">
                <a16:creationId xmlns:a16="http://schemas.microsoft.com/office/drawing/2014/main" id="{FA581593-0118-F151-BADE-AC8B6F4549B0}"/>
              </a:ext>
            </a:extLst>
          </p:cNvPr>
          <p:cNvCxnSpPr>
            <a:cxnSpLocks/>
            <a:stCxn id="140" idx="3"/>
            <a:endCxn id="138" idx="1"/>
          </p:cNvCxnSpPr>
          <p:nvPr/>
        </p:nvCxnSpPr>
        <p:spPr>
          <a:xfrm>
            <a:off x="9256118" y="1733776"/>
            <a:ext cx="427972" cy="1012889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9" name="Google Shape;85;p15">
            <a:extLst>
              <a:ext uri="{FF2B5EF4-FFF2-40B4-BE49-F238E27FC236}">
                <a16:creationId xmlns:a16="http://schemas.microsoft.com/office/drawing/2014/main" id="{2E472214-F3EC-D27D-2926-979237894F2F}"/>
              </a:ext>
            </a:extLst>
          </p:cNvPr>
          <p:cNvCxnSpPr>
            <a:cxnSpLocks/>
            <a:stCxn id="155" idx="3"/>
            <a:endCxn id="138" idx="1"/>
          </p:cNvCxnSpPr>
          <p:nvPr/>
        </p:nvCxnSpPr>
        <p:spPr>
          <a:xfrm flipV="1">
            <a:off x="6944338" y="2746665"/>
            <a:ext cx="2739752" cy="491767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1" name="Google Shape;87;p15">
            <a:extLst>
              <a:ext uri="{FF2B5EF4-FFF2-40B4-BE49-F238E27FC236}">
                <a16:creationId xmlns:a16="http://schemas.microsoft.com/office/drawing/2014/main" id="{8E06B34F-D6C3-8F0A-88EC-86A55FC5A482}"/>
              </a:ext>
            </a:extLst>
          </p:cNvPr>
          <p:cNvCxnSpPr>
            <a:cxnSpLocks/>
            <a:stCxn id="138" idx="2"/>
            <a:endCxn id="151" idx="0"/>
          </p:cNvCxnSpPr>
          <p:nvPr/>
        </p:nvCxnSpPr>
        <p:spPr>
          <a:xfrm rot="5400000">
            <a:off x="5394751" y="-628677"/>
            <a:ext cx="1414782" cy="9080419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6" name="Google Shape;92;p15">
            <a:extLst>
              <a:ext uri="{FF2B5EF4-FFF2-40B4-BE49-F238E27FC236}">
                <a16:creationId xmlns:a16="http://schemas.microsoft.com/office/drawing/2014/main" id="{7A00739D-F5FF-CFEC-F12A-7409976D7AFE}"/>
              </a:ext>
            </a:extLst>
          </p:cNvPr>
          <p:cNvCxnSpPr>
            <a:cxnSpLocks/>
            <a:stCxn id="151" idx="3"/>
            <a:endCxn id="150" idx="1"/>
          </p:cNvCxnSpPr>
          <p:nvPr/>
        </p:nvCxnSpPr>
        <p:spPr>
          <a:xfrm flipV="1">
            <a:off x="2464205" y="4618923"/>
            <a:ext cx="383848" cy="457477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7" name="Google Shape;93;p15">
            <a:extLst>
              <a:ext uri="{FF2B5EF4-FFF2-40B4-BE49-F238E27FC236}">
                <a16:creationId xmlns:a16="http://schemas.microsoft.com/office/drawing/2014/main" id="{E1A7057F-3CC4-9746-9B68-EFE111626B77}"/>
              </a:ext>
            </a:extLst>
          </p:cNvPr>
          <p:cNvCxnSpPr>
            <a:cxnSpLocks/>
            <a:stCxn id="151" idx="3"/>
            <a:endCxn id="142" idx="1"/>
          </p:cNvCxnSpPr>
          <p:nvPr/>
        </p:nvCxnSpPr>
        <p:spPr>
          <a:xfrm>
            <a:off x="2464205" y="5076400"/>
            <a:ext cx="383848" cy="654191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31" name="Google Shape;97;p15">
            <a:extLst>
              <a:ext uri="{FF2B5EF4-FFF2-40B4-BE49-F238E27FC236}">
                <a16:creationId xmlns:a16="http://schemas.microsoft.com/office/drawing/2014/main" id="{9DF8B98F-135C-BF74-C2AB-F93E911E2B55}"/>
              </a:ext>
            </a:extLst>
          </p:cNvPr>
          <p:cNvCxnSpPr>
            <a:cxnSpLocks/>
            <a:stCxn id="137" idx="1"/>
          </p:cNvCxnSpPr>
          <p:nvPr/>
        </p:nvCxnSpPr>
        <p:spPr>
          <a:xfrm flipH="1">
            <a:off x="7603737" y="4606883"/>
            <a:ext cx="1955098" cy="0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32" name="Google Shape;98;p15">
            <a:extLst>
              <a:ext uri="{FF2B5EF4-FFF2-40B4-BE49-F238E27FC236}">
                <a16:creationId xmlns:a16="http://schemas.microsoft.com/office/drawing/2014/main" id="{A4A0CA08-7129-39EC-76B1-FCFC12727E8B}"/>
              </a:ext>
            </a:extLst>
          </p:cNvPr>
          <p:cNvCxnSpPr>
            <a:cxnSpLocks/>
            <a:stCxn id="141" idx="1"/>
          </p:cNvCxnSpPr>
          <p:nvPr/>
        </p:nvCxnSpPr>
        <p:spPr>
          <a:xfrm flipH="1">
            <a:off x="8783212" y="5720512"/>
            <a:ext cx="775624" cy="0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6E69AAF-195C-EB46-6CF4-9B4E70953EF7}"/>
              </a:ext>
            </a:extLst>
          </p:cNvPr>
          <p:cNvCxnSpPr>
            <a:cxnSpLocks/>
            <a:stCxn id="142" idx="3"/>
            <a:endCxn id="148" idx="1"/>
          </p:cNvCxnSpPr>
          <p:nvPr/>
        </p:nvCxnSpPr>
        <p:spPr>
          <a:xfrm>
            <a:off x="4379918" y="5730591"/>
            <a:ext cx="228502" cy="163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3838844A-04D9-578D-C8BD-53AEBD5AD347}"/>
              </a:ext>
            </a:extLst>
          </p:cNvPr>
          <p:cNvSpPr/>
          <p:nvPr/>
        </p:nvSpPr>
        <p:spPr>
          <a:xfrm>
            <a:off x="2787501" y="1272782"/>
            <a:ext cx="1923077" cy="934521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선수 인식</a:t>
            </a:r>
            <a:endParaRPr lang="en-US" altLang="ko-KR" sz="1600" dirty="0"/>
          </a:p>
          <a:p>
            <a:pPr algn="ctr"/>
            <a:r>
              <a:rPr lang="ko-KR" altLang="en-US" sz="1600" dirty="0"/>
              <a:t>선수 </a:t>
            </a:r>
            <a:r>
              <a:rPr lang="ko-KR" altLang="en-US" sz="1600" dirty="0" err="1"/>
              <a:t>트래킹</a:t>
            </a:r>
            <a:endParaRPr lang="en-US" altLang="ko-KR" sz="16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2642D63B-A1D9-DB1C-9F96-AC6368581048}"/>
              </a:ext>
            </a:extLst>
          </p:cNvPr>
          <p:cNvSpPr/>
          <p:nvPr/>
        </p:nvSpPr>
        <p:spPr>
          <a:xfrm>
            <a:off x="4958203" y="1287567"/>
            <a:ext cx="1923077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유니폼 색 기반 팀 구분</a:t>
            </a: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6F215DE8-F41A-6504-6175-14961346C9F1}"/>
              </a:ext>
            </a:extLst>
          </p:cNvPr>
          <p:cNvSpPr/>
          <p:nvPr/>
        </p:nvSpPr>
        <p:spPr>
          <a:xfrm>
            <a:off x="9558835" y="4149406"/>
            <a:ext cx="1801571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완전 자동화</a:t>
            </a: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06933727-2BBA-C0BD-0583-4EFB317060E3}"/>
              </a:ext>
            </a:extLst>
          </p:cNvPr>
          <p:cNvSpPr/>
          <p:nvPr/>
        </p:nvSpPr>
        <p:spPr>
          <a:xfrm>
            <a:off x="9684090" y="2289188"/>
            <a:ext cx="1916522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거리 기반</a:t>
            </a:r>
            <a:br>
              <a:rPr lang="ko-KR" altLang="en-US" sz="1400" dirty="0"/>
            </a:br>
            <a:r>
              <a:rPr lang="ko-KR" altLang="en-US" sz="1400" dirty="0"/>
              <a:t>공 소유 선수 표시</a:t>
            </a:r>
            <a:endParaRPr lang="ko-KR" altLang="en-US" sz="800" dirty="0"/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08712C79-A898-F329-A91B-C443140813BF}"/>
              </a:ext>
            </a:extLst>
          </p:cNvPr>
          <p:cNvSpPr/>
          <p:nvPr/>
        </p:nvSpPr>
        <p:spPr>
          <a:xfrm>
            <a:off x="7208148" y="1272782"/>
            <a:ext cx="2047970" cy="921988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 err="1"/>
              <a:t>Homography</a:t>
            </a:r>
            <a:br>
              <a:rPr lang="en-US" altLang="ko-KR" sz="1400" dirty="0"/>
            </a:br>
            <a:r>
              <a:rPr lang="ko-KR" altLang="en-US" sz="1200" dirty="0"/>
              <a:t>영상 좌표 → 실제 좌표</a:t>
            </a:r>
            <a:endParaRPr lang="ko-KR" altLang="en-US" sz="1400" dirty="0"/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44C0CEEF-F405-AC4C-534A-61A97566DDB8}"/>
              </a:ext>
            </a:extLst>
          </p:cNvPr>
          <p:cNvSpPr/>
          <p:nvPr/>
        </p:nvSpPr>
        <p:spPr>
          <a:xfrm>
            <a:off x="9558836" y="5263035"/>
            <a:ext cx="1804547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/>
              <a:t>부분 자동화</a:t>
            </a:r>
            <a:endParaRPr lang="ko-KR" altLang="en-US" sz="1400" dirty="0"/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55BBCD5C-F63A-A26B-3D17-AE10F16845BF}"/>
              </a:ext>
            </a:extLst>
          </p:cNvPr>
          <p:cNvSpPr/>
          <p:nvPr/>
        </p:nvSpPr>
        <p:spPr>
          <a:xfrm>
            <a:off x="2848053" y="5309181"/>
            <a:ext cx="1531865" cy="842819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altLang="ko-KR" sz="1400" dirty="0"/>
              <a:t>이름 매핑</a:t>
            </a:r>
            <a:endParaRPr lang="ko-KR" altLang="en-US" sz="1400" dirty="0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28F978E9-8D5B-A27D-5FC9-6F5BBFF8F1E3}"/>
              </a:ext>
            </a:extLst>
          </p:cNvPr>
          <p:cNvSpPr/>
          <p:nvPr/>
        </p:nvSpPr>
        <p:spPr>
          <a:xfrm>
            <a:off x="4875473" y="4156335"/>
            <a:ext cx="2552090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 err="1"/>
              <a:t>히트맵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/>
              <a:t>점유율 리포트</a:t>
            </a: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632C0180-79DF-DED5-49E5-2BBA20B0DC4C}"/>
              </a:ext>
            </a:extLst>
          </p:cNvPr>
          <p:cNvSpPr/>
          <p:nvPr/>
        </p:nvSpPr>
        <p:spPr>
          <a:xfrm>
            <a:off x="4608420" y="5296630"/>
            <a:ext cx="1531866" cy="871198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개인 단위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리포트</a:t>
            </a: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755E21AF-9518-DE19-BD78-DA56799C3A25}"/>
              </a:ext>
            </a:extLst>
          </p:cNvPr>
          <p:cNvSpPr/>
          <p:nvPr/>
        </p:nvSpPr>
        <p:spPr>
          <a:xfrm>
            <a:off x="6350093" y="5295368"/>
            <a:ext cx="2311780" cy="882620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개인 단위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0" lang="ko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리포트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 err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패스맵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속도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(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최고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평균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),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이동거리</a:t>
            </a: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0635AB9E-D299-9C21-CAFE-8F138B954EF7}"/>
              </a:ext>
            </a:extLst>
          </p:cNvPr>
          <p:cNvSpPr/>
          <p:nvPr/>
        </p:nvSpPr>
        <p:spPr>
          <a:xfrm>
            <a:off x="2848053" y="4161446"/>
            <a:ext cx="1804547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팀 단위 시각화</a:t>
            </a: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89B953FE-6F82-BE57-8226-1E878333D435}"/>
              </a:ext>
            </a:extLst>
          </p:cNvPr>
          <p:cNvSpPr/>
          <p:nvPr/>
        </p:nvSpPr>
        <p:spPr>
          <a:xfrm>
            <a:off x="659658" y="4618923"/>
            <a:ext cx="1804547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/>
              <a:t>결과물 저장</a:t>
            </a:r>
            <a:endParaRPr lang="ko-KR" altLang="en-US" sz="1400" dirty="0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8E374FED-8C70-06B3-ED73-B0367EDA64D3}"/>
              </a:ext>
            </a:extLst>
          </p:cNvPr>
          <p:cNvSpPr/>
          <p:nvPr/>
        </p:nvSpPr>
        <p:spPr>
          <a:xfrm>
            <a:off x="2796429" y="2780955"/>
            <a:ext cx="1804547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/>
              <a:t>공 인식</a:t>
            </a:r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15708EE6-E6C4-0E87-C575-762A41C88140}"/>
              </a:ext>
            </a:extLst>
          </p:cNvPr>
          <p:cNvSpPr/>
          <p:nvPr/>
        </p:nvSpPr>
        <p:spPr>
          <a:xfrm>
            <a:off x="840799" y="2114866"/>
            <a:ext cx="1527658" cy="904609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경기 영상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907E3962-5F1E-431F-E986-3668B6B88FA0}"/>
              </a:ext>
            </a:extLst>
          </p:cNvPr>
          <p:cNvSpPr/>
          <p:nvPr/>
        </p:nvSpPr>
        <p:spPr>
          <a:xfrm>
            <a:off x="4958203" y="2780955"/>
            <a:ext cx="1986135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 err="1"/>
              <a:t>Homography</a:t>
            </a:r>
            <a:br>
              <a:rPr lang="en-US" altLang="ko-KR" sz="1400" dirty="0"/>
            </a:br>
            <a:r>
              <a:rPr lang="ko-KR" altLang="en-US" sz="1200" dirty="0"/>
              <a:t>영상 좌표 → 실제 좌표</a:t>
            </a:r>
            <a:endParaRPr lang="ko-KR" altLang="en-US" sz="1400" dirty="0"/>
          </a:p>
        </p:txBody>
      </p:sp>
      <p:cxnSp>
        <p:nvCxnSpPr>
          <p:cNvPr id="238" name="Google Shape;82;p15">
            <a:extLst>
              <a:ext uri="{FF2B5EF4-FFF2-40B4-BE49-F238E27FC236}">
                <a16:creationId xmlns:a16="http://schemas.microsoft.com/office/drawing/2014/main" id="{48679BCB-8BEF-4F63-0EA6-C205218971DD}"/>
              </a:ext>
            </a:extLst>
          </p:cNvPr>
          <p:cNvCxnSpPr>
            <a:cxnSpLocks/>
            <a:stCxn id="150" idx="3"/>
            <a:endCxn id="143" idx="1"/>
          </p:cNvCxnSpPr>
          <p:nvPr/>
        </p:nvCxnSpPr>
        <p:spPr>
          <a:xfrm flipV="1">
            <a:off x="4652600" y="4613812"/>
            <a:ext cx="222873" cy="5111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2D6CB792-A48A-44BB-9EE3-8F2AB4B7430A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>
            <a:off x="6140286" y="5732229"/>
            <a:ext cx="209807" cy="444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42A7F8-DFE4-8C6A-1BA1-929DD296F9BE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5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25739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객체 인식 및 </a:t>
            </a:r>
            <a:r>
              <a:rPr lang="ko-KR" altLang="en-US" sz="4000" b="1" dirty="0" err="1">
                <a:solidFill>
                  <a:schemeClr val="bg1"/>
                </a:solidFill>
              </a:rPr>
              <a:t>트래킹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040380" y="3244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12321BF-2E67-C746-FDAC-4FBA7B570C47}"/>
              </a:ext>
            </a:extLst>
          </p:cNvPr>
          <p:cNvSpPr/>
          <p:nvPr/>
        </p:nvSpPr>
        <p:spPr>
          <a:xfrm>
            <a:off x="6611620" y="4335265"/>
            <a:ext cx="5059680" cy="979768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altLang="ko-KR" u="sng" dirty="0">
                <a:solidFill>
                  <a:schemeClr val="hlink"/>
                </a:solidFill>
                <a:hlinkClick r:id="rId4"/>
              </a:rPr>
              <a:t>객체인식 + 트래킹 테스트 결과 영상 링크</a:t>
            </a:r>
            <a:endParaRPr lang="ko" altLang="ko-KR" dirty="0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9B8DE7D-58AB-AF3F-1E16-FFEEE0EDE90A}"/>
              </a:ext>
            </a:extLst>
          </p:cNvPr>
          <p:cNvGrpSpPr/>
          <p:nvPr/>
        </p:nvGrpSpPr>
        <p:grpSpPr>
          <a:xfrm>
            <a:off x="975851" y="4081865"/>
            <a:ext cx="5385724" cy="1417242"/>
            <a:chOff x="1207533" y="4648940"/>
            <a:chExt cx="5385724" cy="14172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8542E6-A9C0-EAA4-F872-900EC14B07E6}"/>
                </a:ext>
              </a:extLst>
            </p:cNvPr>
            <p:cNvSpPr/>
            <p:nvPr/>
          </p:nvSpPr>
          <p:spPr>
            <a:xfrm>
              <a:off x="1223349" y="4648940"/>
              <a:ext cx="5275005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0C559D-46E0-5EC8-4BCD-ADD1489729AB}"/>
                </a:ext>
              </a:extLst>
            </p:cNvPr>
            <p:cNvSpPr/>
            <p:nvPr/>
          </p:nvSpPr>
          <p:spPr>
            <a:xfrm>
              <a:off x="1207533" y="4648940"/>
              <a:ext cx="1082230" cy="14172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00CF55-4F1E-C06A-34AF-D8F900B89604}"/>
                </a:ext>
              </a:extLst>
            </p:cNvPr>
            <p:cNvSpPr txBox="1"/>
            <p:nvPr/>
          </p:nvSpPr>
          <p:spPr>
            <a:xfrm>
              <a:off x="1318327" y="5172790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공 인식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E56BA9-7CEA-4139-9290-4BBCE5F18583}"/>
                </a:ext>
              </a:extLst>
            </p:cNvPr>
            <p:cNvSpPr txBox="1"/>
            <p:nvPr/>
          </p:nvSpPr>
          <p:spPr>
            <a:xfrm>
              <a:off x="3498172" y="5148263"/>
              <a:ext cx="30950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" altLang="ko-KR" sz="1600" dirty="0">
                  <a:solidFill>
                    <a:schemeClr val="tx1"/>
                  </a:solidFill>
                </a:rPr>
                <a:t>→ 작은 객체에 대한 검출력이 좋음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218" name="Picture 2" descr="Yolov5 Window Environment">
              <a:extLst>
                <a:ext uri="{FF2B5EF4-FFF2-40B4-BE49-F238E27FC236}">
                  <a16:creationId xmlns:a16="http://schemas.microsoft.com/office/drawing/2014/main" id="{5072A460-9562-CCA1-D6C7-74B7D02E3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3241" y="4800107"/>
              <a:ext cx="1034865" cy="1034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D198B6-BB6F-09E1-E49D-7EF6B53CD27A}"/>
              </a:ext>
            </a:extLst>
          </p:cNvPr>
          <p:cNvSpPr/>
          <p:nvPr/>
        </p:nvSpPr>
        <p:spPr>
          <a:xfrm>
            <a:off x="7081683" y="2375087"/>
            <a:ext cx="407328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6B4266-AA92-69A4-30F2-A2554100EA56}"/>
              </a:ext>
            </a:extLst>
          </p:cNvPr>
          <p:cNvGrpSpPr/>
          <p:nvPr/>
        </p:nvGrpSpPr>
        <p:grpSpPr>
          <a:xfrm>
            <a:off x="979973" y="2380880"/>
            <a:ext cx="6101710" cy="1417242"/>
            <a:chOff x="1207533" y="2954990"/>
            <a:chExt cx="6101710" cy="141724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2002E2F-0B84-4316-965A-C2C8E6E06330}"/>
                </a:ext>
              </a:extLst>
            </p:cNvPr>
            <p:cNvSpPr/>
            <p:nvPr/>
          </p:nvSpPr>
          <p:spPr>
            <a:xfrm>
              <a:off x="1215442" y="2954990"/>
              <a:ext cx="5275005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D47B177-3596-FEA0-9C07-7C6D517903DB}"/>
                </a:ext>
              </a:extLst>
            </p:cNvPr>
            <p:cNvSpPr/>
            <p:nvPr/>
          </p:nvSpPr>
          <p:spPr>
            <a:xfrm>
              <a:off x="1207533" y="2954990"/>
              <a:ext cx="1082230" cy="14172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C0D2A1-B998-47DF-73D5-F8230638421D}"/>
                </a:ext>
              </a:extLst>
            </p:cNvPr>
            <p:cNvSpPr txBox="1"/>
            <p:nvPr/>
          </p:nvSpPr>
          <p:spPr>
            <a:xfrm>
              <a:off x="1215442" y="3449112"/>
              <a:ext cx="1037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선수 인식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73451F-413B-6AA0-134B-0530FB48DB19}"/>
                </a:ext>
              </a:extLst>
            </p:cNvPr>
            <p:cNvSpPr txBox="1"/>
            <p:nvPr/>
          </p:nvSpPr>
          <p:spPr>
            <a:xfrm>
              <a:off x="3290459" y="3483266"/>
              <a:ext cx="40187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96900" lvl="1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r>
                <a:rPr lang="ko" altLang="ko-KR" sz="1600" dirty="0">
                  <a:solidFill>
                    <a:schemeClr val="tx1"/>
                  </a:solidFill>
                </a:rPr>
                <a:t>→ 모델이 가볍고 성능이 준수함</a:t>
              </a:r>
            </a:p>
          </p:txBody>
        </p:sp>
        <p:pic>
          <p:nvPicPr>
            <p:cNvPr id="9220" name="Picture 4" descr="YOLOv8: A New State-of-the-Art Computer Vision Model">
              <a:extLst>
                <a:ext uri="{FF2B5EF4-FFF2-40B4-BE49-F238E27FC236}">
                  <a16:creationId xmlns:a16="http://schemas.microsoft.com/office/drawing/2014/main" id="{52715997-D9DE-CC49-BC48-AAF0223C7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310709" y="3367417"/>
              <a:ext cx="1631822" cy="520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DCA5344-8D83-FB19-1C3C-992EBE05496C}"/>
              </a:ext>
            </a:extLst>
          </p:cNvPr>
          <p:cNvSpPr txBox="1"/>
          <p:nvPr/>
        </p:nvSpPr>
        <p:spPr>
          <a:xfrm>
            <a:off x="7328341" y="2506887"/>
            <a:ext cx="3594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" altLang="ko-KR" dirty="0">
                <a:solidFill>
                  <a:schemeClr val="tx1"/>
                </a:solidFill>
              </a:rPr>
              <a:t>선수 트래킹 : ByteTracker</a:t>
            </a:r>
          </a:p>
          <a:p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101E124-4058-07EB-C446-3079940E22A4}"/>
              </a:ext>
            </a:extLst>
          </p:cNvPr>
          <p:cNvGrpSpPr/>
          <p:nvPr/>
        </p:nvGrpSpPr>
        <p:grpSpPr>
          <a:xfrm>
            <a:off x="7025268" y="1543678"/>
            <a:ext cx="1722524" cy="445087"/>
            <a:chOff x="7149678" y="1493658"/>
            <a:chExt cx="1722524" cy="445087"/>
          </a:xfrm>
        </p:grpSpPr>
        <p:sp>
          <p:nvSpPr>
            <p:cNvPr id="25" name="순서도: 수행의 시작/종료 24">
              <a:extLst>
                <a:ext uri="{FF2B5EF4-FFF2-40B4-BE49-F238E27FC236}">
                  <a16:creationId xmlns:a16="http://schemas.microsoft.com/office/drawing/2014/main" id="{D71982F0-6481-6365-CC50-C3A0632AC1F1}"/>
                </a:ext>
              </a:extLst>
            </p:cNvPr>
            <p:cNvSpPr/>
            <p:nvPr/>
          </p:nvSpPr>
          <p:spPr>
            <a:xfrm>
              <a:off x="7524382" y="1515161"/>
              <a:ext cx="1347820" cy="423584"/>
            </a:xfrm>
            <a:prstGeom prst="flowChartTermina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트래킹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9449A99-00AA-5AC1-89FB-76FECBCD6496}"/>
                </a:ext>
              </a:extLst>
            </p:cNvPr>
            <p:cNvSpPr/>
            <p:nvPr/>
          </p:nvSpPr>
          <p:spPr>
            <a:xfrm>
              <a:off x="7149678" y="1493658"/>
              <a:ext cx="468956" cy="4334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9B13125-3482-AADB-F0A8-2F5B03370771}"/>
              </a:ext>
            </a:extLst>
          </p:cNvPr>
          <p:cNvGrpSpPr/>
          <p:nvPr/>
        </p:nvGrpSpPr>
        <p:grpSpPr>
          <a:xfrm>
            <a:off x="1029583" y="1551738"/>
            <a:ext cx="1669674" cy="423584"/>
            <a:chOff x="1029583" y="1551738"/>
            <a:chExt cx="1669674" cy="423584"/>
          </a:xfrm>
        </p:grpSpPr>
        <p:sp>
          <p:nvSpPr>
            <p:cNvPr id="4" name="순서도: 수행의 시작/종료 3">
              <a:extLst>
                <a:ext uri="{FF2B5EF4-FFF2-40B4-BE49-F238E27FC236}">
                  <a16:creationId xmlns:a16="http://schemas.microsoft.com/office/drawing/2014/main" id="{6DA4E1D3-AF33-00C9-D57D-CABC000EE425}"/>
                </a:ext>
              </a:extLst>
            </p:cNvPr>
            <p:cNvSpPr/>
            <p:nvPr/>
          </p:nvSpPr>
          <p:spPr>
            <a:xfrm>
              <a:off x="1351437" y="1551738"/>
              <a:ext cx="1347820" cy="423584"/>
            </a:xfrm>
            <a:prstGeom prst="flowChartTermina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객체 인식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DECA77B-4618-4618-655D-5A12F04D0853}"/>
                </a:ext>
              </a:extLst>
            </p:cNvPr>
            <p:cNvSpPr/>
            <p:nvPr/>
          </p:nvSpPr>
          <p:spPr>
            <a:xfrm>
              <a:off x="1029583" y="1551738"/>
              <a:ext cx="476408" cy="42358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F1C0C6-BB22-542C-77AD-B3616FCFB2F9}"/>
              </a:ext>
            </a:extLst>
          </p:cNvPr>
          <p:cNvSpPr/>
          <p:nvPr/>
        </p:nvSpPr>
        <p:spPr>
          <a:xfrm>
            <a:off x="9849333" y="6628880"/>
            <a:ext cx="2342667" cy="1954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22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138944" y="308417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08600" y="155448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1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9620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5952" y="958492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유니폼 색 기반 팀 구분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050540" y="2808256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E42E209-6F56-D5CC-EB50-A82BAB2960A7}"/>
              </a:ext>
            </a:extLst>
          </p:cNvPr>
          <p:cNvGrpSpPr/>
          <p:nvPr/>
        </p:nvGrpSpPr>
        <p:grpSpPr>
          <a:xfrm>
            <a:off x="661693" y="1234053"/>
            <a:ext cx="7972537" cy="482595"/>
            <a:chOff x="698408" y="1836314"/>
            <a:chExt cx="7972537" cy="482595"/>
          </a:xfrm>
        </p:grpSpPr>
        <p:sp>
          <p:nvSpPr>
            <p:cNvPr id="7" name="모서리가 둥근 직사각형 1">
              <a:extLst>
                <a:ext uri="{FF2B5EF4-FFF2-40B4-BE49-F238E27FC236}">
                  <a16:creationId xmlns:a16="http://schemas.microsoft.com/office/drawing/2014/main" id="{4C1C21AD-D870-33A6-EB8B-512008B62B38}"/>
                </a:ext>
              </a:extLst>
            </p:cNvPr>
            <p:cNvSpPr/>
            <p:nvPr/>
          </p:nvSpPr>
          <p:spPr>
            <a:xfrm>
              <a:off x="698408" y="1836314"/>
              <a:ext cx="7972537" cy="482595"/>
            </a:xfrm>
            <a:prstGeom prst="round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" name="모서리가 둥근 직사각형 31">
              <a:extLst>
                <a:ext uri="{FF2B5EF4-FFF2-40B4-BE49-F238E27FC236}">
                  <a16:creationId xmlns:a16="http://schemas.microsoft.com/office/drawing/2014/main" id="{15A8C054-4BFF-F7A4-0CA7-74F267320746}"/>
                </a:ext>
              </a:extLst>
            </p:cNvPr>
            <p:cNvSpPr/>
            <p:nvPr/>
          </p:nvSpPr>
          <p:spPr>
            <a:xfrm>
              <a:off x="728387" y="1856684"/>
              <a:ext cx="7050624" cy="419426"/>
            </a:xfrm>
            <a:prstGeom prst="round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1.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>
                  <a:solidFill>
                    <a:schemeClr val="tx1"/>
                  </a:solidFill>
                </a:rPr>
                <a:t>Input </a:t>
              </a:r>
              <a:r>
                <a:rPr lang="ko-KR" altLang="en-US" sz="1600" dirty="0">
                  <a:solidFill>
                    <a:schemeClr val="tx1"/>
                  </a:solidFill>
                </a:rPr>
                <a:t>영상의 첫 번째 </a:t>
              </a:r>
              <a:r>
                <a:rPr lang="en-US" altLang="ko-KR" sz="1600" dirty="0">
                  <a:solidFill>
                    <a:schemeClr val="tx1"/>
                  </a:solidFill>
                </a:rPr>
                <a:t>frame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bounding-box</a:t>
              </a:r>
              <a:r>
                <a:rPr lang="ko-KR" altLang="en-US" sz="1600" dirty="0">
                  <a:solidFill>
                    <a:schemeClr val="tx1"/>
                  </a:solidFill>
                </a:rPr>
                <a:t> 기준으로 </a:t>
              </a:r>
              <a:r>
                <a:rPr lang="en-US" altLang="ko-KR" sz="1600" dirty="0">
                  <a:solidFill>
                    <a:schemeClr val="tx1"/>
                  </a:solidFill>
                </a:rPr>
                <a:t>track-id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이미지 추출</a:t>
              </a:r>
            </a:p>
          </p:txBody>
        </p:sp>
      </p:grpSp>
      <p:sp>
        <p:nvSpPr>
          <p:cNvPr id="42" name="모서리가 둥근 직사각형 1">
            <a:extLst>
              <a:ext uri="{FF2B5EF4-FFF2-40B4-BE49-F238E27FC236}">
                <a16:creationId xmlns:a16="http://schemas.microsoft.com/office/drawing/2014/main" id="{59B12C84-6508-9547-5384-5DBB1B1F8874}"/>
              </a:ext>
            </a:extLst>
          </p:cNvPr>
          <p:cNvSpPr/>
          <p:nvPr/>
        </p:nvSpPr>
        <p:spPr>
          <a:xfrm>
            <a:off x="661693" y="3062542"/>
            <a:ext cx="7972536" cy="482595"/>
          </a:xfrm>
          <a:prstGeom prst="round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ADC0F75-C254-5DB4-91F8-E9E3D72A604E}"/>
              </a:ext>
            </a:extLst>
          </p:cNvPr>
          <p:cNvGrpSpPr/>
          <p:nvPr/>
        </p:nvGrpSpPr>
        <p:grpSpPr>
          <a:xfrm>
            <a:off x="661694" y="1802935"/>
            <a:ext cx="7972536" cy="482595"/>
            <a:chOff x="698407" y="2250160"/>
            <a:chExt cx="7972536" cy="482595"/>
          </a:xfrm>
        </p:grpSpPr>
        <p:sp>
          <p:nvSpPr>
            <p:cNvPr id="40" name="모서리가 둥근 직사각형 1">
              <a:extLst>
                <a:ext uri="{FF2B5EF4-FFF2-40B4-BE49-F238E27FC236}">
                  <a16:creationId xmlns:a16="http://schemas.microsoft.com/office/drawing/2014/main" id="{E68148F5-FB2F-BA4C-3594-827561E2F878}"/>
                </a:ext>
              </a:extLst>
            </p:cNvPr>
            <p:cNvSpPr/>
            <p:nvPr/>
          </p:nvSpPr>
          <p:spPr>
            <a:xfrm>
              <a:off x="698407" y="2250160"/>
              <a:ext cx="7972536" cy="482595"/>
            </a:xfrm>
            <a:prstGeom prst="round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0" name="모서리가 둥근 직사각형 31">
              <a:extLst>
                <a:ext uri="{FF2B5EF4-FFF2-40B4-BE49-F238E27FC236}">
                  <a16:creationId xmlns:a16="http://schemas.microsoft.com/office/drawing/2014/main" id="{D61A158A-0BFC-22BD-9228-696A87CDB254}"/>
                </a:ext>
              </a:extLst>
            </p:cNvPr>
            <p:cNvSpPr/>
            <p:nvPr/>
          </p:nvSpPr>
          <p:spPr>
            <a:xfrm>
              <a:off x="728385" y="2311774"/>
              <a:ext cx="2994962" cy="396310"/>
            </a:xfrm>
            <a:prstGeom prst="round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2.</a:t>
              </a:r>
              <a:r>
                <a:rPr lang="ko-KR" altLang="en-US" sz="1600" dirty="0">
                  <a:solidFill>
                    <a:schemeClr val="tx1"/>
                  </a:solidFill>
                </a:rPr>
                <a:t> 선수 이미지의 중앙부분만 </a:t>
              </a:r>
              <a:r>
                <a:rPr lang="en-US" altLang="ko-KR" sz="1600" dirty="0">
                  <a:solidFill>
                    <a:schemeClr val="tx1"/>
                  </a:solidFill>
                </a:rPr>
                <a:t>crop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82814DD-1ACA-3880-5A75-9EDDA35940C7}"/>
              </a:ext>
            </a:extLst>
          </p:cNvPr>
          <p:cNvGrpSpPr/>
          <p:nvPr/>
        </p:nvGrpSpPr>
        <p:grpSpPr>
          <a:xfrm>
            <a:off x="663465" y="2401158"/>
            <a:ext cx="7972536" cy="482595"/>
            <a:chOff x="728387" y="3233312"/>
            <a:chExt cx="7974191" cy="482595"/>
          </a:xfrm>
        </p:grpSpPr>
        <p:sp>
          <p:nvSpPr>
            <p:cNvPr id="41" name="모서리가 둥근 직사각형 1">
              <a:extLst>
                <a:ext uri="{FF2B5EF4-FFF2-40B4-BE49-F238E27FC236}">
                  <a16:creationId xmlns:a16="http://schemas.microsoft.com/office/drawing/2014/main" id="{7E45C9DA-C151-9AD2-E9D2-8AD5E6B93CBF}"/>
                </a:ext>
              </a:extLst>
            </p:cNvPr>
            <p:cNvSpPr/>
            <p:nvPr/>
          </p:nvSpPr>
          <p:spPr>
            <a:xfrm>
              <a:off x="728387" y="3233312"/>
              <a:ext cx="7974191" cy="482595"/>
            </a:xfrm>
            <a:prstGeom prst="round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6" name="모서리가 둥근 직사각형 31">
              <a:extLst>
                <a:ext uri="{FF2B5EF4-FFF2-40B4-BE49-F238E27FC236}">
                  <a16:creationId xmlns:a16="http://schemas.microsoft.com/office/drawing/2014/main" id="{F0B1A8FE-CDDA-5AE7-FA7E-C09C98D13E60}"/>
                </a:ext>
              </a:extLst>
            </p:cNvPr>
            <p:cNvSpPr/>
            <p:nvPr/>
          </p:nvSpPr>
          <p:spPr>
            <a:xfrm>
              <a:off x="762879" y="3289121"/>
              <a:ext cx="7826284" cy="396310"/>
            </a:xfrm>
            <a:prstGeom prst="round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3.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>
                  <a:solidFill>
                    <a:schemeClr val="tx1"/>
                  </a:solidFill>
                </a:rPr>
                <a:t>crop</a:t>
              </a:r>
              <a:r>
                <a:rPr lang="ko-KR" altLang="en-US" sz="1600" dirty="0">
                  <a:solidFill>
                    <a:schemeClr val="tx1"/>
                  </a:solidFill>
                </a:rPr>
                <a:t>한 이미지의 색상 코드를 </a:t>
              </a:r>
              <a:r>
                <a:rPr lang="en-US" altLang="ko-KR" sz="1600" dirty="0">
                  <a:solidFill>
                    <a:schemeClr val="tx1"/>
                  </a:solidFill>
                </a:rPr>
                <a:t>RGB → Lab</a:t>
              </a:r>
              <a:r>
                <a:rPr lang="ko-KR" altLang="en-US" sz="1600" dirty="0">
                  <a:solidFill>
                    <a:schemeClr val="tx1"/>
                  </a:solidFill>
                </a:rPr>
                <a:t>으로 변경 </a:t>
              </a:r>
              <a:r>
                <a:rPr lang="en-US" altLang="ko-KR" sz="1600" dirty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>
                  <a:solidFill>
                    <a:schemeClr val="tx1"/>
                  </a:solidFill>
                </a:rPr>
                <a:t>배경과 유니폼 색의 명확한 구분을 위함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10" name="모서리가 둥근 직사각형 32">
            <a:extLst>
              <a:ext uri="{FF2B5EF4-FFF2-40B4-BE49-F238E27FC236}">
                <a16:creationId xmlns:a16="http://schemas.microsoft.com/office/drawing/2014/main" id="{C1AE6196-EC22-7905-D535-38D73ACB2768}"/>
              </a:ext>
            </a:extLst>
          </p:cNvPr>
          <p:cNvSpPr/>
          <p:nvPr/>
        </p:nvSpPr>
        <p:spPr>
          <a:xfrm>
            <a:off x="699005" y="3074688"/>
            <a:ext cx="5547876" cy="421886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4.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</a:rPr>
              <a:t>KMeans</a:t>
            </a:r>
            <a:r>
              <a:rPr lang="en-US" altLang="ko-KR" sz="1600" b="1" dirty="0">
                <a:solidFill>
                  <a:schemeClr val="tx1"/>
                </a:solidFill>
              </a:rPr>
              <a:t> Clustering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모델을 활용해 두 개의 클러스터로 전환</a:t>
            </a:r>
          </a:p>
        </p:txBody>
      </p:sp>
      <p:sp>
        <p:nvSpPr>
          <p:cNvPr id="11" name="모서리가 둥근 직사각형 1">
            <a:extLst>
              <a:ext uri="{FF2B5EF4-FFF2-40B4-BE49-F238E27FC236}">
                <a16:creationId xmlns:a16="http://schemas.microsoft.com/office/drawing/2014/main" id="{1C7E2EA5-1099-7FD2-1F8E-33F2568CFDB7}"/>
              </a:ext>
            </a:extLst>
          </p:cNvPr>
          <p:cNvSpPr/>
          <p:nvPr/>
        </p:nvSpPr>
        <p:spPr>
          <a:xfrm>
            <a:off x="632328" y="3630915"/>
            <a:ext cx="8001902" cy="482595"/>
          </a:xfrm>
          <a:prstGeom prst="round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모서리가 둥근 직사각형 31">
            <a:extLst>
              <a:ext uri="{FF2B5EF4-FFF2-40B4-BE49-F238E27FC236}">
                <a16:creationId xmlns:a16="http://schemas.microsoft.com/office/drawing/2014/main" id="{5DBD6194-3DA0-D2DC-38BA-1460A9A847AB}"/>
              </a:ext>
            </a:extLst>
          </p:cNvPr>
          <p:cNvSpPr/>
          <p:nvPr/>
        </p:nvSpPr>
        <p:spPr>
          <a:xfrm>
            <a:off x="650469" y="3666630"/>
            <a:ext cx="4362433" cy="396310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5.</a:t>
            </a:r>
            <a:r>
              <a:rPr lang="ko-KR" altLang="en-US" sz="1600" dirty="0">
                <a:solidFill>
                  <a:schemeClr val="tx1"/>
                </a:solidFill>
              </a:rPr>
              <a:t> 많은 수의 클러스터를 유니폼 색상으로 부여</a:t>
            </a:r>
          </a:p>
        </p:txBody>
      </p:sp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005DEE5-51C9-3170-44E7-FB9A38021A8A}"/>
              </a:ext>
            </a:extLst>
          </p:cNvPr>
          <p:cNvSpPr/>
          <p:nvPr/>
        </p:nvSpPr>
        <p:spPr>
          <a:xfrm>
            <a:off x="661160" y="4169061"/>
            <a:ext cx="7983760" cy="482595"/>
          </a:xfrm>
          <a:prstGeom prst="round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6D060F12-F4FF-AC10-E3E4-007C43A0AD3E}"/>
              </a:ext>
            </a:extLst>
          </p:cNvPr>
          <p:cNvSpPr/>
          <p:nvPr/>
        </p:nvSpPr>
        <p:spPr>
          <a:xfrm>
            <a:off x="641399" y="4666893"/>
            <a:ext cx="8001902" cy="482595"/>
          </a:xfrm>
          <a:prstGeom prst="round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70200773-4A27-8AE7-5207-B38AD2480604}"/>
              </a:ext>
            </a:extLst>
          </p:cNvPr>
          <p:cNvSpPr/>
          <p:nvPr/>
        </p:nvSpPr>
        <p:spPr>
          <a:xfrm>
            <a:off x="650469" y="5205039"/>
            <a:ext cx="8001902" cy="482595"/>
          </a:xfrm>
          <a:prstGeom prst="round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EFE9EF6C-2600-FF07-DC6A-C7E4FDB1B0C7}"/>
              </a:ext>
            </a:extLst>
          </p:cNvPr>
          <p:cNvSpPr/>
          <p:nvPr/>
        </p:nvSpPr>
        <p:spPr>
          <a:xfrm>
            <a:off x="632327" y="5733879"/>
            <a:ext cx="8001902" cy="482595"/>
          </a:xfrm>
          <a:prstGeom prst="round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1">
            <a:extLst>
              <a:ext uri="{FF2B5EF4-FFF2-40B4-BE49-F238E27FC236}">
                <a16:creationId xmlns:a16="http://schemas.microsoft.com/office/drawing/2014/main" id="{C616152D-4774-A090-C1AA-D7AED80A81D2}"/>
              </a:ext>
            </a:extLst>
          </p:cNvPr>
          <p:cNvSpPr/>
          <p:nvPr/>
        </p:nvSpPr>
        <p:spPr>
          <a:xfrm>
            <a:off x="671850" y="4239127"/>
            <a:ext cx="3878959" cy="396310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6.</a:t>
            </a:r>
            <a:r>
              <a:rPr lang="ko-KR" altLang="en-US" sz="1600" dirty="0">
                <a:solidFill>
                  <a:schemeClr val="tx1"/>
                </a:solidFill>
              </a:rPr>
              <a:t> 유니폼 색깔들을 하나의 </a:t>
            </a:r>
            <a:r>
              <a:rPr lang="en-US" altLang="ko-KR" sz="1600" dirty="0">
                <a:solidFill>
                  <a:schemeClr val="tx1"/>
                </a:solidFill>
              </a:rPr>
              <a:t>array</a:t>
            </a:r>
            <a:r>
              <a:rPr lang="ko-KR" altLang="en-US" sz="1600" dirty="0">
                <a:solidFill>
                  <a:schemeClr val="tx1"/>
                </a:solidFill>
              </a:rPr>
              <a:t>에 삽입</a:t>
            </a:r>
          </a:p>
        </p:txBody>
      </p:sp>
      <p:sp>
        <p:nvSpPr>
          <p:cNvPr id="34" name="모서리가 둥근 직사각형 31">
            <a:extLst>
              <a:ext uri="{FF2B5EF4-FFF2-40B4-BE49-F238E27FC236}">
                <a16:creationId xmlns:a16="http://schemas.microsoft.com/office/drawing/2014/main" id="{B4641FB1-D776-8393-49FD-3E398A5D3D06}"/>
              </a:ext>
            </a:extLst>
          </p:cNvPr>
          <p:cNvSpPr/>
          <p:nvPr/>
        </p:nvSpPr>
        <p:spPr>
          <a:xfrm>
            <a:off x="661693" y="4734454"/>
            <a:ext cx="7080604" cy="396310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7.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</a:rPr>
              <a:t>KMeans</a:t>
            </a:r>
            <a:r>
              <a:rPr lang="en-US" altLang="ko-KR" sz="1600" b="1" dirty="0">
                <a:solidFill>
                  <a:schemeClr val="tx1"/>
                </a:solidFill>
              </a:rPr>
              <a:t> Clustering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모델을 활용해 유니폼 색들을 두 개의 클러스터로 분류</a:t>
            </a:r>
          </a:p>
        </p:txBody>
      </p:sp>
      <p:sp>
        <p:nvSpPr>
          <p:cNvPr id="39" name="모서리가 둥근 직사각형 31">
            <a:extLst>
              <a:ext uri="{FF2B5EF4-FFF2-40B4-BE49-F238E27FC236}">
                <a16:creationId xmlns:a16="http://schemas.microsoft.com/office/drawing/2014/main" id="{BA009262-40FF-0565-4F5D-1F52CCA276A8}"/>
              </a:ext>
            </a:extLst>
          </p:cNvPr>
          <p:cNvSpPr/>
          <p:nvPr/>
        </p:nvSpPr>
        <p:spPr>
          <a:xfrm>
            <a:off x="661693" y="5240408"/>
            <a:ext cx="3310868" cy="396310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8.</a:t>
            </a:r>
            <a:r>
              <a:rPr lang="ko-KR" altLang="en-US" sz="1600" dirty="0">
                <a:solidFill>
                  <a:schemeClr val="tx1"/>
                </a:solidFill>
              </a:rPr>
              <a:t> 각 프레임 별로 유니폼 색 추출</a:t>
            </a:r>
          </a:p>
        </p:txBody>
      </p:sp>
      <p:sp>
        <p:nvSpPr>
          <p:cNvPr id="38" name="모서리가 둥근 직사각형 31">
            <a:extLst>
              <a:ext uri="{FF2B5EF4-FFF2-40B4-BE49-F238E27FC236}">
                <a16:creationId xmlns:a16="http://schemas.microsoft.com/office/drawing/2014/main" id="{F239A0E0-89B3-832C-660F-2CFDE5714BD9}"/>
              </a:ext>
            </a:extLst>
          </p:cNvPr>
          <p:cNvSpPr/>
          <p:nvPr/>
        </p:nvSpPr>
        <p:spPr>
          <a:xfrm>
            <a:off x="661160" y="5805851"/>
            <a:ext cx="6012559" cy="396310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9.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7</a:t>
            </a:r>
            <a:r>
              <a:rPr lang="ko-KR" altLang="en-US" sz="1600" dirty="0">
                <a:solidFill>
                  <a:schemeClr val="tx1"/>
                </a:solidFill>
              </a:rPr>
              <a:t>의 클러스터링 모델에 </a:t>
            </a:r>
            <a:r>
              <a:rPr lang="en-US" altLang="ko-KR" sz="1600" dirty="0">
                <a:solidFill>
                  <a:schemeClr val="tx1"/>
                </a:solidFill>
              </a:rPr>
              <a:t>8</a:t>
            </a:r>
            <a:r>
              <a:rPr lang="ko-KR" altLang="en-US" sz="1600" dirty="0">
                <a:solidFill>
                  <a:schemeClr val="tx1"/>
                </a:solidFill>
              </a:rPr>
              <a:t>의 유니폼 색 </a:t>
            </a:r>
            <a:r>
              <a:rPr lang="en-US" altLang="ko-KR" sz="1600" dirty="0">
                <a:solidFill>
                  <a:schemeClr val="tx1"/>
                </a:solidFill>
              </a:rPr>
              <a:t>predict → </a:t>
            </a:r>
            <a:r>
              <a:rPr lang="ko-KR" altLang="en-US" sz="1600" dirty="0">
                <a:solidFill>
                  <a:schemeClr val="tx1"/>
                </a:solidFill>
              </a:rPr>
              <a:t>선수의 소속 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0D7E73-07DC-3DE5-90C2-4D8BC2009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2937871"/>
            <a:ext cx="5727987" cy="188799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E5F2E6-31DF-D579-9810-265A5841A8C7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68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CD95D2E-6FE4-7814-88CD-519475117F5C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5" y="137674"/>
            <a:ext cx="5042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solidFill>
                  <a:schemeClr val="bg1"/>
                </a:solidFill>
              </a:rPr>
              <a:t>Image </a:t>
            </a:r>
            <a:r>
              <a:rPr lang="en-US" altLang="ko-KR" sz="4000" b="1" dirty="0" err="1">
                <a:solidFill>
                  <a:schemeClr val="bg1"/>
                </a:solidFill>
              </a:rPr>
              <a:t>Homography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040380" y="3244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014ACE-23CB-064F-0317-2BD54CE4FC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84408" y="1376948"/>
            <a:ext cx="4002519" cy="1947513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B70F87-6E6D-B1DD-D640-C1B5CD84D673}"/>
              </a:ext>
            </a:extLst>
          </p:cNvPr>
          <p:cNvSpPr/>
          <p:nvPr/>
        </p:nvSpPr>
        <p:spPr>
          <a:xfrm>
            <a:off x="686492" y="1293344"/>
            <a:ext cx="6808796" cy="6923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chemeClr val="tx1"/>
                </a:solidFill>
              </a:rPr>
              <a:t>[ Image </a:t>
            </a:r>
            <a:r>
              <a:rPr lang="en-US" altLang="ko-KR" dirty="0" err="1">
                <a:solidFill>
                  <a:schemeClr val="tx1"/>
                </a:solidFill>
              </a:rPr>
              <a:t>Homography</a:t>
            </a:r>
            <a:r>
              <a:rPr lang="en-US" altLang="ko-KR" dirty="0">
                <a:solidFill>
                  <a:schemeClr val="tx1"/>
                </a:solidFill>
              </a:rPr>
              <a:t> ]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: 3D</a:t>
            </a:r>
            <a:r>
              <a:rPr lang="ko-KR" altLang="en-US" sz="1600" dirty="0">
                <a:solidFill>
                  <a:schemeClr val="tx1"/>
                </a:solidFill>
              </a:rPr>
              <a:t> 공간에서 서로 다른 두 시점에서 바라본 이미지를 다른 각도로 변환하는 기술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C58E29-2AE2-C21B-4A4E-C15675D7F4D7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C1644D8-D6D3-D89F-0FBF-DD20F0E603FA}"/>
              </a:ext>
            </a:extLst>
          </p:cNvPr>
          <p:cNvGrpSpPr/>
          <p:nvPr/>
        </p:nvGrpSpPr>
        <p:grpSpPr>
          <a:xfrm>
            <a:off x="937869" y="4248982"/>
            <a:ext cx="3014997" cy="2399762"/>
            <a:chOff x="960290" y="4099786"/>
            <a:chExt cx="3014997" cy="239976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DDA9787-A13B-7268-49C2-406E76E016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0291" y="4099786"/>
              <a:ext cx="3014996" cy="1202302"/>
              <a:chOff x="2495549" y="3429000"/>
              <a:chExt cx="7200900" cy="202525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B7C9B205-D9CE-D9E3-1DBA-C68A9AD56E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495549" y="3429000"/>
                <a:ext cx="3600450" cy="2025253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3E3E808-0544-37A2-931E-3277F49B4C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6096000" y="3429000"/>
                <a:ext cx="3600450" cy="2025253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10B4B24-8865-6780-A19E-EDE4F6065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60290" y="5297246"/>
              <a:ext cx="3014995" cy="1202302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93E4222-ED80-EF14-FA99-A347E5D408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1130"/>
          <a:stretch>
            <a:fillRect/>
          </a:stretch>
        </p:blipFill>
        <p:spPr>
          <a:xfrm>
            <a:off x="8239136" y="4419098"/>
            <a:ext cx="3379682" cy="17202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02FCF87-A878-AC4B-C31B-97B28AE512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2330"/>
          <a:stretch>
            <a:fillRect/>
          </a:stretch>
        </p:blipFill>
        <p:spPr>
          <a:xfrm>
            <a:off x="4882325" y="4445800"/>
            <a:ext cx="3379561" cy="1720254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8BE0A43-C2C2-E23A-FD6E-D740A4A5A5CD}"/>
              </a:ext>
            </a:extLst>
          </p:cNvPr>
          <p:cNvSpPr/>
          <p:nvPr/>
        </p:nvSpPr>
        <p:spPr>
          <a:xfrm>
            <a:off x="686492" y="2265301"/>
            <a:ext cx="6683639" cy="1885334"/>
          </a:xfrm>
          <a:prstGeom prst="roundRect">
            <a:avLst>
              <a:gd name="adj" fmla="val 9465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lvl="0" rtl="0"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[ </a:t>
            </a:r>
            <a:r>
              <a:rPr lang="ko-KR" altLang="en-US" sz="1600" dirty="0">
                <a:solidFill>
                  <a:schemeClr val="tx1"/>
                </a:solidFill>
              </a:rPr>
              <a:t>실제 영상 적용 방법 </a:t>
            </a:r>
            <a:r>
              <a:rPr lang="en-US" altLang="ko-KR" sz="1600" dirty="0">
                <a:solidFill>
                  <a:schemeClr val="tx1"/>
                </a:solidFill>
              </a:rPr>
              <a:t>]</a:t>
            </a:r>
          </a:p>
          <a:p>
            <a:pPr marL="114300" lvl="0" rtl="0"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1. </a:t>
            </a:r>
            <a:r>
              <a:rPr lang="ko-KR" altLang="en-US" sz="1400" dirty="0">
                <a:solidFill>
                  <a:schemeClr val="tx1"/>
                </a:solidFill>
              </a:rPr>
              <a:t>왼쪽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오른쪽 경기장 촬영 영상에서 경기장 선의 교차점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코너 부분을 </a:t>
            </a:r>
            <a:r>
              <a:rPr lang="en-US" altLang="ko-KR" sz="1400" dirty="0" err="1">
                <a:solidFill>
                  <a:schemeClr val="tx1"/>
                </a:solidFill>
              </a:rPr>
              <a:t>keypoint</a:t>
            </a:r>
            <a:r>
              <a:rPr lang="ko-KR" altLang="en-US" sz="1400" dirty="0">
                <a:solidFill>
                  <a:schemeClr val="tx1"/>
                </a:solidFill>
              </a:rPr>
              <a:t>로 설정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2.</a:t>
            </a:r>
            <a:r>
              <a:rPr lang="ko-KR" altLang="en-US" sz="1400" dirty="0">
                <a:solidFill>
                  <a:schemeClr val="tx1"/>
                </a:solidFill>
              </a:rPr>
              <a:t> 실제 크기 비율의 경기장 라인 사진의 </a:t>
            </a:r>
            <a:r>
              <a:rPr lang="en-US" altLang="ko-KR" sz="1400" dirty="0" err="1">
                <a:solidFill>
                  <a:schemeClr val="tx1"/>
                </a:solidFill>
              </a:rPr>
              <a:t>keypoint</a:t>
            </a:r>
            <a:r>
              <a:rPr lang="ko-KR" altLang="en-US" sz="1400" dirty="0">
                <a:solidFill>
                  <a:schemeClr val="tx1"/>
                </a:solidFill>
              </a:rPr>
              <a:t>와 영상의 </a:t>
            </a:r>
            <a:r>
              <a:rPr lang="en-US" altLang="ko-KR" sz="1400" dirty="0" err="1">
                <a:solidFill>
                  <a:schemeClr val="tx1"/>
                </a:solidFill>
              </a:rPr>
              <a:t>keypoint</a:t>
            </a:r>
            <a:r>
              <a:rPr lang="ko-KR" altLang="en-US" sz="1400" dirty="0">
                <a:solidFill>
                  <a:schemeClr val="tx1"/>
                </a:solidFill>
              </a:rPr>
              <a:t>를 매치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</a:rPr>
              <a:t>→</a:t>
            </a:r>
            <a:r>
              <a:rPr lang="ko-KR" altLang="en-US" sz="1400" dirty="0">
                <a:solidFill>
                  <a:schemeClr val="tx1"/>
                </a:solidFill>
              </a:rPr>
              <a:t> 각각의 영상에 대한 </a:t>
            </a:r>
            <a:r>
              <a:rPr lang="en-US" altLang="ko-KR" sz="1400" dirty="0" err="1">
                <a:solidFill>
                  <a:schemeClr val="tx1"/>
                </a:solidFill>
              </a:rPr>
              <a:t>Homography</a:t>
            </a:r>
            <a:r>
              <a:rPr lang="en-US" altLang="ko-KR" sz="1400" dirty="0">
                <a:solidFill>
                  <a:schemeClr val="tx1"/>
                </a:solidFill>
              </a:rPr>
              <a:t> Matrix </a:t>
            </a:r>
            <a:r>
              <a:rPr lang="ko-KR" altLang="en-US" sz="1400" dirty="0">
                <a:solidFill>
                  <a:schemeClr val="tx1"/>
                </a:solidFill>
              </a:rPr>
              <a:t>생성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3.</a:t>
            </a:r>
            <a:r>
              <a:rPr lang="ko-KR" altLang="en-US" sz="1400" dirty="0">
                <a:solidFill>
                  <a:schemeClr val="tx1"/>
                </a:solidFill>
              </a:rPr>
              <a:t> 선수와 공의 </a:t>
            </a:r>
            <a:r>
              <a:rPr lang="en-US" altLang="ko-KR" sz="1400" dirty="0">
                <a:solidFill>
                  <a:schemeClr val="tx1"/>
                </a:solidFill>
              </a:rPr>
              <a:t>bounding-box</a:t>
            </a:r>
            <a:r>
              <a:rPr lang="ko-KR" altLang="en-US" sz="1400" dirty="0">
                <a:solidFill>
                  <a:schemeClr val="tx1"/>
                </a:solidFill>
              </a:rPr>
              <a:t>에서 밑변의 중점을 </a:t>
            </a:r>
            <a:r>
              <a:rPr lang="en-US" altLang="ko-KR" sz="1400" dirty="0">
                <a:solidFill>
                  <a:schemeClr val="tx1"/>
                </a:solidFill>
              </a:rPr>
              <a:t>frame</a:t>
            </a:r>
            <a:r>
              <a:rPr lang="ko-KR" altLang="en-US" sz="1400" dirty="0">
                <a:solidFill>
                  <a:schemeClr val="tx1"/>
                </a:solidFill>
              </a:rPr>
              <a:t> 상의 좌표로 고정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4.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frame </a:t>
            </a:r>
            <a:r>
              <a:rPr lang="ko-KR" altLang="en-US" sz="1400" dirty="0">
                <a:solidFill>
                  <a:schemeClr val="tx1"/>
                </a:solidFill>
              </a:rPr>
              <a:t>상의 좌표에 </a:t>
            </a:r>
            <a:r>
              <a:rPr lang="en-US" altLang="ko-KR" sz="1400" dirty="0" err="1">
                <a:solidFill>
                  <a:schemeClr val="tx1"/>
                </a:solidFill>
              </a:rPr>
              <a:t>Homography</a:t>
            </a:r>
            <a:r>
              <a:rPr lang="en-US" altLang="ko-KR" sz="1400" dirty="0">
                <a:solidFill>
                  <a:schemeClr val="tx1"/>
                </a:solidFill>
              </a:rPr>
              <a:t> Matrix</a:t>
            </a:r>
            <a:r>
              <a:rPr lang="ko-KR" altLang="en-US" sz="1400" dirty="0">
                <a:solidFill>
                  <a:schemeClr val="tx1"/>
                </a:solidFill>
              </a:rPr>
              <a:t> 연산 </a:t>
            </a:r>
            <a:r>
              <a:rPr lang="en-US" altLang="ko-KR" sz="1400" dirty="0">
                <a:solidFill>
                  <a:schemeClr val="tx1"/>
                </a:solidFill>
              </a:rPr>
              <a:t>→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cv2.perspectivTransform()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5. </a:t>
            </a:r>
            <a:r>
              <a:rPr lang="ko-KR" altLang="en-US" sz="1400" dirty="0">
                <a:solidFill>
                  <a:schemeClr val="tx1"/>
                </a:solidFill>
              </a:rPr>
              <a:t>왼쪽 경기장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오른쪽 경기장 영상에서 변환된 좌표가 실제 중앙 선을 넘는다면 삭제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BCC9F32-074B-6D9E-7F63-A2687726E27E}"/>
              </a:ext>
            </a:extLst>
          </p:cNvPr>
          <p:cNvSpPr/>
          <p:nvPr/>
        </p:nvSpPr>
        <p:spPr>
          <a:xfrm>
            <a:off x="4230506" y="5042256"/>
            <a:ext cx="476106" cy="484632"/>
          </a:xfrm>
          <a:prstGeom prst="rightArrow">
            <a:avLst>
              <a:gd name="adj1" fmla="val 38448"/>
              <a:gd name="adj2" fmla="val 442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9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solidFill>
                  <a:schemeClr val="bg1"/>
                </a:solidFill>
              </a:rPr>
              <a:t>Issue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-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040380" y="3244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5B7111-7840-EF9F-B503-553C45B81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70" r="34120"/>
          <a:stretch>
            <a:fillRect/>
          </a:stretch>
        </p:blipFill>
        <p:spPr>
          <a:xfrm>
            <a:off x="2161307" y="2078423"/>
            <a:ext cx="7716985" cy="119418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E07470-B623-9A80-05C2-E49F17653AAD}"/>
              </a:ext>
            </a:extLst>
          </p:cNvPr>
          <p:cNvGrpSpPr/>
          <p:nvPr/>
        </p:nvGrpSpPr>
        <p:grpSpPr>
          <a:xfrm>
            <a:off x="2394685" y="4361026"/>
            <a:ext cx="7716845" cy="1972083"/>
            <a:chOff x="1800225" y="3991118"/>
            <a:chExt cx="7716845" cy="219486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F5E013F-F342-2058-FC71-9A80664B5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800225" y="3991118"/>
              <a:ext cx="7716845" cy="115300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205E777-10B1-F3AA-999D-1FE72420A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00225" y="5100802"/>
              <a:ext cx="7716845" cy="108518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4FDD255-AD4E-A5AA-F88D-BE69A6619DB3}"/>
              </a:ext>
            </a:extLst>
          </p:cNvPr>
          <p:cNvGrpSpPr/>
          <p:nvPr/>
        </p:nvGrpSpPr>
        <p:grpSpPr>
          <a:xfrm>
            <a:off x="1543947" y="1031251"/>
            <a:ext cx="8480218" cy="941100"/>
            <a:chOff x="1219200" y="1145122"/>
            <a:chExt cx="8480218" cy="9411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9F3B06-DCC8-D2CC-D231-B37DAEFEE3A2}"/>
                </a:ext>
              </a:extLst>
            </p:cNvPr>
            <p:cNvSpPr/>
            <p:nvPr/>
          </p:nvSpPr>
          <p:spPr>
            <a:xfrm>
              <a:off x="4017766" y="1145122"/>
              <a:ext cx="5681652" cy="941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30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</a:rPr>
                <a:t>한 화면 내에서 두 선수가 겹치게 될 때</a:t>
              </a:r>
              <a:r>
                <a:rPr lang="en-US" altLang="ko-KR" sz="1600" dirty="0">
                  <a:solidFill>
                    <a:schemeClr val="tx1"/>
                  </a:solidFill>
                </a:rPr>
                <a:t>,</a:t>
              </a:r>
              <a:r>
                <a:rPr lang="ko-KR" altLang="en-US" sz="1600" dirty="0">
                  <a:solidFill>
                    <a:schemeClr val="tx1"/>
                  </a:solidFill>
                </a:rPr>
                <a:t> 두 선수의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track-id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 바뀜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2632F30-81C0-75D4-B9CF-CF35331A6882}"/>
                </a:ext>
              </a:extLst>
            </p:cNvPr>
            <p:cNvSpPr/>
            <p:nvPr/>
          </p:nvSpPr>
          <p:spPr>
            <a:xfrm>
              <a:off x="1219200" y="1155082"/>
              <a:ext cx="2798566" cy="9304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30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r>
                <a:rPr lang="en-US" altLang="ko-KR" sz="1600" dirty="0">
                  <a:solidFill>
                    <a:schemeClr val="tx1"/>
                  </a:solidFill>
                </a:rPr>
                <a:t>1. track-id switching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E2037C-2BCE-D560-4004-EA829875416C}"/>
              </a:ext>
            </a:extLst>
          </p:cNvPr>
          <p:cNvGrpSpPr/>
          <p:nvPr/>
        </p:nvGrpSpPr>
        <p:grpSpPr>
          <a:xfrm>
            <a:off x="1543947" y="3250650"/>
            <a:ext cx="9519919" cy="996930"/>
            <a:chOff x="1219200" y="3266856"/>
            <a:chExt cx="9519919" cy="99693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9C8DA8-522A-5215-B3EA-B8317104A41B}"/>
                </a:ext>
              </a:extLst>
            </p:cNvPr>
            <p:cNvSpPr/>
            <p:nvPr/>
          </p:nvSpPr>
          <p:spPr>
            <a:xfrm>
              <a:off x="4017764" y="3279055"/>
              <a:ext cx="6721355" cy="984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30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r>
                <a:rPr lang="en-US" altLang="ko-KR" sz="1600" dirty="0">
                  <a:solidFill>
                    <a:schemeClr val="tx1"/>
                  </a:solidFill>
                </a:rPr>
                <a:t>tracking</a:t>
              </a:r>
              <a:r>
                <a:rPr lang="ko-KR" altLang="en-US" sz="1600" dirty="0">
                  <a:solidFill>
                    <a:schemeClr val="tx1"/>
                  </a:solidFill>
                </a:rPr>
                <a:t>을 할 때</a:t>
              </a:r>
              <a:r>
                <a:rPr lang="en-US" altLang="ko-KR" sz="1600" dirty="0">
                  <a:solidFill>
                    <a:schemeClr val="tx1"/>
                  </a:solidFill>
                </a:rPr>
                <a:t>,</a:t>
              </a:r>
              <a:r>
                <a:rPr lang="ko-KR" altLang="en-US" sz="1600" dirty="0">
                  <a:solidFill>
                    <a:schemeClr val="tx1"/>
                  </a:solidFill>
                </a:rPr>
                <a:t> 추적한 객체가 화면 밖으로 나가면 새로운 </a:t>
              </a:r>
              <a:r>
                <a:rPr lang="en-US" altLang="ko-KR" sz="1600" dirty="0">
                  <a:solidFill>
                    <a:schemeClr val="tx1"/>
                  </a:solidFill>
                </a:rPr>
                <a:t>track-id</a:t>
              </a:r>
              <a:r>
                <a:rPr lang="ko-KR" altLang="en-US" sz="1600" dirty="0">
                  <a:solidFill>
                    <a:schemeClr val="tx1"/>
                  </a:solidFill>
                </a:rPr>
                <a:t>를 부여함</a:t>
              </a:r>
            </a:p>
            <a:p>
              <a:pPr marL="11430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</a:rPr>
                <a:t>한 명의 선수에 대해 여러 개의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track-id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 생성됨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6ECA99-591F-9CAB-C320-F30147DA6A30}"/>
                </a:ext>
              </a:extLst>
            </p:cNvPr>
            <p:cNvSpPr/>
            <p:nvPr/>
          </p:nvSpPr>
          <p:spPr>
            <a:xfrm>
              <a:off x="1219200" y="3266856"/>
              <a:ext cx="2798565" cy="9969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30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r>
                <a:rPr lang="en-US" altLang="ko-KR" sz="1600" dirty="0">
                  <a:solidFill>
                    <a:schemeClr val="tx1"/>
                  </a:solidFill>
                </a:rPr>
                <a:t>2.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>
                  <a:solidFill>
                    <a:schemeClr val="tx1"/>
                  </a:solidFill>
                </a:rPr>
                <a:t>track-id lost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D9E2D6-79A7-8B55-8313-623C1F9A7DBD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5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solidFill>
                  <a:schemeClr val="bg1"/>
                </a:solidFill>
              </a:rPr>
              <a:t>Solution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-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Tracking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B7A8AD7-CDD7-5C37-18D9-E82D1C761791}"/>
              </a:ext>
            </a:extLst>
          </p:cNvPr>
          <p:cNvGrpSpPr/>
          <p:nvPr/>
        </p:nvGrpSpPr>
        <p:grpSpPr>
          <a:xfrm>
            <a:off x="2370196" y="1857045"/>
            <a:ext cx="7001122" cy="1397000"/>
            <a:chOff x="2599768" y="2730500"/>
            <a:chExt cx="7001122" cy="1397000"/>
          </a:xfrm>
        </p:grpSpPr>
        <p:sp>
          <p:nvSpPr>
            <p:cNvPr id="6" name="Google Shape;89;p15">
              <a:extLst>
                <a:ext uri="{FF2B5EF4-FFF2-40B4-BE49-F238E27FC236}">
                  <a16:creationId xmlns:a16="http://schemas.microsoft.com/office/drawing/2014/main" id="{062C1F21-1079-DB34-59B4-084E6ECEBA0A}"/>
                </a:ext>
              </a:extLst>
            </p:cNvPr>
            <p:cNvSpPr/>
            <p:nvPr/>
          </p:nvSpPr>
          <p:spPr>
            <a:xfrm>
              <a:off x="2599768" y="2730500"/>
              <a:ext cx="2751549" cy="1397000"/>
            </a:xfrm>
            <a:prstGeom prst="rect">
              <a:avLst/>
            </a:prstGeom>
            <a:solidFill>
              <a:srgbClr val="1F5735">
                <a:alpha val="67000"/>
              </a:srgbClr>
            </a:solidFill>
            <a:ln w="41275" cap="flat" cmpd="sng">
              <a:solidFill>
                <a:schemeClr val="accen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300" b="0" i="0" u="none" strike="noStrike" kern="1200" cap="none" spc="0" normalizeH="0" baseline="0" dirty="0">
                  <a:solidFill>
                    <a:schemeClr val="bg1"/>
                  </a:solidFill>
                  <a:latin typeface="Pretendard"/>
                  <a:ea typeface="Pretendard"/>
                  <a:cs typeface="Pretendard"/>
                </a:rPr>
                <a:t>프레임 번호</a:t>
              </a:r>
            </a:p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300" b="0" i="0" u="none" strike="noStrike" kern="1200" cap="none" spc="0" normalizeH="0" baseline="0" dirty="0">
                  <a:solidFill>
                    <a:schemeClr val="bg1"/>
                  </a:solidFill>
                  <a:latin typeface="Pretendard"/>
                  <a:ea typeface="Pretendard"/>
                  <a:cs typeface="Pretendard"/>
                </a:rPr>
                <a:t>track-id</a:t>
              </a:r>
            </a:p>
          </p:txBody>
        </p:sp>
        <p:sp>
          <p:nvSpPr>
            <p:cNvPr id="7" name="Google Shape;89;p15">
              <a:extLst>
                <a:ext uri="{FF2B5EF4-FFF2-40B4-BE49-F238E27FC236}">
                  <a16:creationId xmlns:a16="http://schemas.microsoft.com/office/drawing/2014/main" id="{89DD4E9A-3986-F2FE-B157-9053B9B14462}"/>
                </a:ext>
              </a:extLst>
            </p:cNvPr>
            <p:cNvSpPr/>
            <p:nvPr/>
          </p:nvSpPr>
          <p:spPr>
            <a:xfrm>
              <a:off x="6849341" y="2730500"/>
              <a:ext cx="2751549" cy="1397000"/>
            </a:xfrm>
            <a:prstGeom prst="rect">
              <a:avLst/>
            </a:prstGeom>
            <a:solidFill>
              <a:srgbClr val="1F5735">
                <a:alpha val="67000"/>
              </a:srgbClr>
            </a:solidFill>
            <a:ln w="41275" cap="flat" cmpd="sng">
              <a:solidFill>
                <a:schemeClr val="accen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300" b="0" i="0" u="none" strike="noStrike" kern="1200" cap="none" spc="0" normalizeH="0" baseline="0" dirty="0">
                  <a:solidFill>
                    <a:schemeClr val="bg1"/>
                  </a:solidFill>
                  <a:latin typeface="Pretendard"/>
                  <a:ea typeface="Pretendard"/>
                  <a:cs typeface="Pretendard"/>
                </a:rPr>
                <a:t>선수 이름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583A188-1C69-694A-E159-EACF20EB0B0E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5351317" y="3429000"/>
              <a:ext cx="149802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84272B9-184A-1866-F118-BC1A90B6DCCD}"/>
              </a:ext>
            </a:extLst>
          </p:cNvPr>
          <p:cNvSpPr/>
          <p:nvPr/>
        </p:nvSpPr>
        <p:spPr>
          <a:xfrm>
            <a:off x="3133739" y="4051665"/>
            <a:ext cx="5656916" cy="16518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Mapping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인력 필요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!</a:t>
            </a:r>
            <a:endParaRPr lang="en-US" altLang="ko-KR" sz="2000" dirty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8C8AAEC-4626-76CF-12AE-B423DCC8E1EE}"/>
              </a:ext>
            </a:extLst>
          </p:cNvPr>
          <p:cNvCxnSpPr/>
          <p:nvPr/>
        </p:nvCxnSpPr>
        <p:spPr>
          <a:xfrm>
            <a:off x="5870757" y="2555545"/>
            <a:ext cx="0" cy="1254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F875F-5E9F-DEA4-EF9A-D963856D598E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78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solidFill>
                  <a:schemeClr val="bg1"/>
                </a:solidFill>
              </a:rPr>
              <a:t>Solution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-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040380" y="3244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73922-4DC7-0017-DDFC-CF27DABC7D60}"/>
              </a:ext>
            </a:extLst>
          </p:cNvPr>
          <p:cNvSpPr txBox="1"/>
          <p:nvPr/>
        </p:nvSpPr>
        <p:spPr>
          <a:xfrm>
            <a:off x="3040380" y="3244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7" name="Google Shape;89;p15">
            <a:extLst>
              <a:ext uri="{FF2B5EF4-FFF2-40B4-BE49-F238E27FC236}">
                <a16:creationId xmlns:a16="http://schemas.microsoft.com/office/drawing/2014/main" id="{F9AD05E2-4BBE-A58A-EE58-E7C6A81D23A8}"/>
              </a:ext>
            </a:extLst>
          </p:cNvPr>
          <p:cNvSpPr/>
          <p:nvPr/>
        </p:nvSpPr>
        <p:spPr>
          <a:xfrm>
            <a:off x="1797218" y="2021205"/>
            <a:ext cx="1556594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영상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Input</a:t>
            </a:r>
          </a:p>
        </p:txBody>
      </p:sp>
      <p:sp>
        <p:nvSpPr>
          <p:cNvPr id="8" name="Google Shape;89;p15">
            <a:extLst>
              <a:ext uri="{FF2B5EF4-FFF2-40B4-BE49-F238E27FC236}">
                <a16:creationId xmlns:a16="http://schemas.microsoft.com/office/drawing/2014/main" id="{11BB2DF4-31AB-ABBC-933A-9B139BCB329D}"/>
              </a:ext>
            </a:extLst>
          </p:cNvPr>
          <p:cNvSpPr/>
          <p:nvPr/>
        </p:nvSpPr>
        <p:spPr>
          <a:xfrm>
            <a:off x="3550391" y="2021205"/>
            <a:ext cx="1556594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객체인식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 err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트래킹</a:t>
            </a:r>
            <a:endParaRPr kumimoji="0" lang="ko-KR" altLang="en-US" b="0" i="0" u="none" strike="noStrike" kern="1200" cap="none" spc="0" normalizeH="0" baseline="0" dirty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9" name="Google Shape;89;p15">
            <a:extLst>
              <a:ext uri="{FF2B5EF4-FFF2-40B4-BE49-F238E27FC236}">
                <a16:creationId xmlns:a16="http://schemas.microsoft.com/office/drawing/2014/main" id="{E4F38FAE-6245-D21F-C1A7-377C7689D1DD}"/>
              </a:ext>
            </a:extLst>
          </p:cNvPr>
          <p:cNvSpPr/>
          <p:nvPr/>
        </p:nvSpPr>
        <p:spPr>
          <a:xfrm>
            <a:off x="5335286" y="2021205"/>
            <a:ext cx="1556594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결과 생성</a:t>
            </a:r>
          </a:p>
        </p:txBody>
      </p:sp>
      <p:sp>
        <p:nvSpPr>
          <p:cNvPr id="10" name="Google Shape;89;p15">
            <a:extLst>
              <a:ext uri="{FF2B5EF4-FFF2-40B4-BE49-F238E27FC236}">
                <a16:creationId xmlns:a16="http://schemas.microsoft.com/office/drawing/2014/main" id="{BB6905F7-6320-A123-F4A6-14FBFD749B07}"/>
              </a:ext>
            </a:extLst>
          </p:cNvPr>
          <p:cNvSpPr/>
          <p:nvPr/>
        </p:nvSpPr>
        <p:spPr>
          <a:xfrm>
            <a:off x="7065114" y="2021205"/>
            <a:ext cx="1556594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결과 가공</a:t>
            </a:r>
          </a:p>
        </p:txBody>
      </p:sp>
      <p:sp>
        <p:nvSpPr>
          <p:cNvPr id="11" name="Google Shape;89;p15">
            <a:extLst>
              <a:ext uri="{FF2B5EF4-FFF2-40B4-BE49-F238E27FC236}">
                <a16:creationId xmlns:a16="http://schemas.microsoft.com/office/drawing/2014/main" id="{03BD4457-3DC7-765F-E50E-32990D9A3079}"/>
              </a:ext>
            </a:extLst>
          </p:cNvPr>
          <p:cNvSpPr/>
          <p:nvPr/>
        </p:nvSpPr>
        <p:spPr>
          <a:xfrm>
            <a:off x="8838189" y="2021205"/>
            <a:ext cx="1556594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시각화 생성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53C643D-1E74-6E3B-AC7C-7B3E88036F6B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353812" y="2433955"/>
            <a:ext cx="196579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3F4683E-68CF-A73C-2B41-623EC919D8FC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5106985" y="2433955"/>
            <a:ext cx="228301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1477A60-755A-27DC-75F7-833FFB7F33E1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6891880" y="2433955"/>
            <a:ext cx="173234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C1CF589-C9B3-2AC5-DDC0-4F1192B0B6D3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8621708" y="2433955"/>
            <a:ext cx="216481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89;p15">
            <a:extLst>
              <a:ext uri="{FF2B5EF4-FFF2-40B4-BE49-F238E27FC236}">
                <a16:creationId xmlns:a16="http://schemas.microsoft.com/office/drawing/2014/main" id="{571481B6-9C5C-DB15-124E-278DD471B62A}"/>
              </a:ext>
            </a:extLst>
          </p:cNvPr>
          <p:cNvSpPr/>
          <p:nvPr/>
        </p:nvSpPr>
        <p:spPr>
          <a:xfrm>
            <a:off x="923398" y="4641455"/>
            <a:ext cx="1314718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영상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Input</a:t>
            </a:r>
          </a:p>
        </p:txBody>
      </p:sp>
      <p:sp>
        <p:nvSpPr>
          <p:cNvPr id="17" name="Google Shape;89;p15">
            <a:extLst>
              <a:ext uri="{FF2B5EF4-FFF2-40B4-BE49-F238E27FC236}">
                <a16:creationId xmlns:a16="http://schemas.microsoft.com/office/drawing/2014/main" id="{3FFABF61-E7F1-B7F1-B56F-913FA9452D53}"/>
              </a:ext>
            </a:extLst>
          </p:cNvPr>
          <p:cNvSpPr/>
          <p:nvPr/>
        </p:nvSpPr>
        <p:spPr>
          <a:xfrm>
            <a:off x="2404150" y="4641455"/>
            <a:ext cx="1314718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객체인식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트래킹</a:t>
            </a:r>
          </a:p>
        </p:txBody>
      </p:sp>
      <p:sp>
        <p:nvSpPr>
          <p:cNvPr id="18" name="Google Shape;89;p15">
            <a:extLst>
              <a:ext uri="{FF2B5EF4-FFF2-40B4-BE49-F238E27FC236}">
                <a16:creationId xmlns:a16="http://schemas.microsoft.com/office/drawing/2014/main" id="{A8D7BE86-7150-1E55-1BDB-BE8C888184D8}"/>
              </a:ext>
            </a:extLst>
          </p:cNvPr>
          <p:cNvSpPr/>
          <p:nvPr/>
        </p:nvSpPr>
        <p:spPr>
          <a:xfrm>
            <a:off x="3911695" y="4641455"/>
            <a:ext cx="1314718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결과 생성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33B6AAB-AC11-64AC-138C-4067614FE323}"/>
              </a:ext>
            </a:extLst>
          </p:cNvPr>
          <p:cNvCxnSpPr/>
          <p:nvPr/>
        </p:nvCxnSpPr>
        <p:spPr>
          <a:xfrm flipV="1">
            <a:off x="6115964" y="4288626"/>
            <a:ext cx="166033" cy="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B0896AC-AAC3-474C-EF1E-21F3D0D3A5E7}"/>
              </a:ext>
            </a:extLst>
          </p:cNvPr>
          <p:cNvCxnSpPr/>
          <p:nvPr/>
        </p:nvCxnSpPr>
        <p:spPr>
          <a:xfrm flipV="1">
            <a:off x="7596716" y="4288626"/>
            <a:ext cx="192826" cy="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335A6C2-11DA-F448-DE7C-9458989B2F39}"/>
              </a:ext>
            </a:extLst>
          </p:cNvPr>
          <p:cNvCxnSpPr/>
          <p:nvPr/>
        </p:nvCxnSpPr>
        <p:spPr>
          <a:xfrm flipV="1">
            <a:off x="9104260" y="4288626"/>
            <a:ext cx="146315" cy="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B2B278F-0839-D238-EBB1-ADB22BE04204}"/>
              </a:ext>
            </a:extLst>
          </p:cNvPr>
          <p:cNvCxnSpPr/>
          <p:nvPr/>
        </p:nvCxnSpPr>
        <p:spPr>
          <a:xfrm flipV="1">
            <a:off x="10565293" y="4288626"/>
            <a:ext cx="182842" cy="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23" name="Google Shape;88;p15">
            <a:extLst>
              <a:ext uri="{FF2B5EF4-FFF2-40B4-BE49-F238E27FC236}">
                <a16:creationId xmlns:a16="http://schemas.microsoft.com/office/drawing/2014/main" id="{F2C20414-3742-C093-2220-A13C9D8FAD8B}"/>
              </a:ext>
            </a:extLst>
          </p:cNvPr>
          <p:cNvSpPr/>
          <p:nvPr/>
        </p:nvSpPr>
        <p:spPr>
          <a:xfrm>
            <a:off x="6695757" y="4141623"/>
            <a:ext cx="2562973" cy="8428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히트맵 / 점유율 리포트</a:t>
            </a:r>
            <a:endParaRPr kumimoji="0" sz="1500" b="0" i="0" u="none" strike="noStrike" kern="1200" cap="none" spc="0" normalizeH="0" baseline="0" dirty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4" name="Google Shape;89;p15">
            <a:extLst>
              <a:ext uri="{FF2B5EF4-FFF2-40B4-BE49-F238E27FC236}">
                <a16:creationId xmlns:a16="http://schemas.microsoft.com/office/drawing/2014/main" id="{DC88AF37-4B6D-35D3-7EA7-8958FFCC51FC}"/>
              </a:ext>
            </a:extLst>
          </p:cNvPr>
          <p:cNvSpPr/>
          <p:nvPr/>
        </p:nvSpPr>
        <p:spPr>
          <a:xfrm>
            <a:off x="5498055" y="5184184"/>
            <a:ext cx="1197701" cy="8428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이름 매핑</a:t>
            </a: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5" name="Google Shape;90;p15">
            <a:extLst>
              <a:ext uri="{FF2B5EF4-FFF2-40B4-BE49-F238E27FC236}">
                <a16:creationId xmlns:a16="http://schemas.microsoft.com/office/drawing/2014/main" id="{459259CE-384F-5096-3D1E-CFDA9CFCB57F}"/>
              </a:ext>
            </a:extLst>
          </p:cNvPr>
          <p:cNvSpPr/>
          <p:nvPr/>
        </p:nvSpPr>
        <p:spPr>
          <a:xfrm>
            <a:off x="5498040" y="4141623"/>
            <a:ext cx="1042288" cy="8428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팀 단위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시각화</a:t>
            </a:r>
            <a:endParaRPr kumimoji="0" sz="1500" b="0" i="0" u="none" strike="noStrike" kern="1200" cap="none" spc="0" normalizeH="0" baseline="0" dirty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26" name="Google Shape;91;p15">
            <a:extLst>
              <a:ext uri="{FF2B5EF4-FFF2-40B4-BE49-F238E27FC236}">
                <a16:creationId xmlns:a16="http://schemas.microsoft.com/office/drawing/2014/main" id="{2B92D80D-F69B-9D83-F32D-3EBD8C05BCAC}"/>
              </a:ext>
            </a:extLst>
          </p:cNvPr>
          <p:cNvCxnSpPr>
            <a:stCxn id="25" idx="3"/>
            <a:endCxn id="23" idx="1"/>
          </p:cNvCxnSpPr>
          <p:nvPr/>
        </p:nvCxnSpPr>
        <p:spPr>
          <a:xfrm>
            <a:off x="6540329" y="4563032"/>
            <a:ext cx="155428" cy="15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7" name="Google Shape;94;p15">
            <a:extLst>
              <a:ext uri="{FF2B5EF4-FFF2-40B4-BE49-F238E27FC236}">
                <a16:creationId xmlns:a16="http://schemas.microsoft.com/office/drawing/2014/main" id="{AD552A34-F423-AEA5-EF76-A0FD1867D261}"/>
              </a:ext>
            </a:extLst>
          </p:cNvPr>
          <p:cNvSpPr/>
          <p:nvPr/>
        </p:nvSpPr>
        <p:spPr>
          <a:xfrm>
            <a:off x="6850060" y="5184184"/>
            <a:ext cx="2412959" cy="8428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개인 단위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0" lang="ko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리포트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 dirty="0" err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패스맵</a:t>
            </a: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속도</a:t>
            </a: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(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최고</a:t>
            </a: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평균</a:t>
            </a: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),</a:t>
            </a:r>
            <a:endParaRPr kumimoji="0" lang="ko-KR" altLang="en-US" sz="1500" b="0" i="0" u="none" strike="noStrike" kern="1200" cap="none" spc="0" normalizeH="0" baseline="0" dirty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이동거리</a:t>
            </a:r>
          </a:p>
        </p:txBody>
      </p:sp>
      <p:sp>
        <p:nvSpPr>
          <p:cNvPr id="28" name="Google Shape;95;p15">
            <a:extLst>
              <a:ext uri="{FF2B5EF4-FFF2-40B4-BE49-F238E27FC236}">
                <a16:creationId xmlns:a16="http://schemas.microsoft.com/office/drawing/2014/main" id="{0A0EE2CF-3BE9-AF9E-652D-B6A088AAEFFD}"/>
              </a:ext>
            </a:extLst>
          </p:cNvPr>
          <p:cNvSpPr/>
          <p:nvPr/>
        </p:nvSpPr>
        <p:spPr>
          <a:xfrm>
            <a:off x="9996926" y="4142064"/>
            <a:ext cx="1157216" cy="842819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기본 제공</a:t>
            </a:r>
          </a:p>
        </p:txBody>
      </p:sp>
      <p:sp>
        <p:nvSpPr>
          <p:cNvPr id="29" name="Google Shape;96;p15">
            <a:extLst>
              <a:ext uri="{FF2B5EF4-FFF2-40B4-BE49-F238E27FC236}">
                <a16:creationId xmlns:a16="http://schemas.microsoft.com/office/drawing/2014/main" id="{C4C28431-0DF0-CBFF-A39B-C397529E3193}"/>
              </a:ext>
            </a:extLst>
          </p:cNvPr>
          <p:cNvSpPr/>
          <p:nvPr/>
        </p:nvSpPr>
        <p:spPr>
          <a:xfrm>
            <a:off x="9997084" y="5184184"/>
            <a:ext cx="1157216" cy="842819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요청 시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제공</a:t>
            </a:r>
          </a:p>
        </p:txBody>
      </p:sp>
      <p:cxnSp>
        <p:nvCxnSpPr>
          <p:cNvPr id="30" name="Google Shape;97;p15">
            <a:extLst>
              <a:ext uri="{FF2B5EF4-FFF2-40B4-BE49-F238E27FC236}">
                <a16:creationId xmlns:a16="http://schemas.microsoft.com/office/drawing/2014/main" id="{27A1EDE6-CF00-B4C1-AAB1-F6DCE010E75A}"/>
              </a:ext>
            </a:extLst>
          </p:cNvPr>
          <p:cNvCxnSpPr>
            <a:stCxn id="28" idx="1"/>
            <a:endCxn id="23" idx="3"/>
          </p:cNvCxnSpPr>
          <p:nvPr/>
        </p:nvCxnSpPr>
        <p:spPr>
          <a:xfrm rot="10800000">
            <a:off x="9258731" y="4563032"/>
            <a:ext cx="738194" cy="441"/>
          </a:xfrm>
          <a:prstGeom prst="straightConnector1">
            <a:avLst/>
          </a:prstGeom>
          <a:noFill/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31" name="Google Shape;98;p15">
            <a:extLst>
              <a:ext uri="{FF2B5EF4-FFF2-40B4-BE49-F238E27FC236}">
                <a16:creationId xmlns:a16="http://schemas.microsoft.com/office/drawing/2014/main" id="{A834BF8A-2339-4609-5228-330E5D47861C}"/>
              </a:ext>
            </a:extLst>
          </p:cNvPr>
          <p:cNvCxnSpPr>
            <a:stCxn id="29" idx="1"/>
            <a:endCxn id="27" idx="3"/>
          </p:cNvCxnSpPr>
          <p:nvPr/>
        </p:nvCxnSpPr>
        <p:spPr>
          <a:xfrm rot="10800000">
            <a:off x="9263018" y="5605593"/>
            <a:ext cx="734067" cy="1"/>
          </a:xfrm>
          <a:prstGeom prst="straightConnector1">
            <a:avLst/>
          </a:prstGeom>
          <a:noFill/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A63C32F-61DE-D5EB-1557-B694E655ABD6}"/>
              </a:ext>
            </a:extLst>
          </p:cNvPr>
          <p:cNvCxnSpPr>
            <a:stCxn id="24" idx="3"/>
            <a:endCxn id="27" idx="1"/>
          </p:cNvCxnSpPr>
          <p:nvPr/>
        </p:nvCxnSpPr>
        <p:spPr>
          <a:xfrm>
            <a:off x="6695756" y="5605593"/>
            <a:ext cx="154304" cy="0"/>
          </a:xfrm>
          <a:prstGeom prst="line">
            <a:avLst/>
          </a:prstGeom>
          <a:noFill/>
          <a:ln w="6350" cap="flat" cmpd="sng" algn="ctr">
            <a:solidFill>
              <a:srgbClr val="3B7552">
                <a:alpha val="100000"/>
              </a:srgbClr>
            </a:solidFill>
            <a:prstDash val="solid"/>
            <a:miter/>
          </a:ln>
        </p:spPr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DA92759-6184-6797-DF18-8074058DDA1C}"/>
              </a:ext>
            </a:extLst>
          </p:cNvPr>
          <p:cNvCxnSpPr>
            <a:stCxn id="18" idx="3"/>
            <a:endCxn id="25" idx="1"/>
          </p:cNvCxnSpPr>
          <p:nvPr/>
        </p:nvCxnSpPr>
        <p:spPr>
          <a:xfrm flipV="1">
            <a:off x="5226413" y="4563032"/>
            <a:ext cx="271627" cy="491173"/>
          </a:xfrm>
          <a:prstGeom prst="bentConnector3">
            <a:avLst>
              <a:gd name="adj1" fmla="val 50000"/>
            </a:avLst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1395E55-B0AB-2FFD-0615-7331585C3CBB}"/>
              </a:ext>
            </a:extLst>
          </p:cNvPr>
          <p:cNvCxnSpPr>
            <a:stCxn id="18" idx="3"/>
            <a:endCxn id="24" idx="1"/>
          </p:cNvCxnSpPr>
          <p:nvPr/>
        </p:nvCxnSpPr>
        <p:spPr>
          <a:xfrm>
            <a:off x="5226413" y="5054205"/>
            <a:ext cx="271642" cy="551388"/>
          </a:xfrm>
          <a:prstGeom prst="bentConnector3">
            <a:avLst>
              <a:gd name="adj1" fmla="val 50000"/>
            </a:avLst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774518-FA9D-40F6-09B7-7A616D33F461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B370C9-C0DE-2A31-1C96-5BD86E75FB1D}"/>
              </a:ext>
            </a:extLst>
          </p:cNvPr>
          <p:cNvGrpSpPr/>
          <p:nvPr/>
        </p:nvGrpSpPr>
        <p:grpSpPr>
          <a:xfrm>
            <a:off x="923398" y="1414667"/>
            <a:ext cx="1887892" cy="423584"/>
            <a:chOff x="923398" y="1414667"/>
            <a:chExt cx="1887892" cy="423584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46E9C05-B037-6A96-0FA9-D5D2E992E884}"/>
                </a:ext>
              </a:extLst>
            </p:cNvPr>
            <p:cNvSpPr/>
            <p:nvPr/>
          </p:nvSpPr>
          <p:spPr>
            <a:xfrm>
              <a:off x="1341367" y="1421997"/>
              <a:ext cx="1469923" cy="40315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chemeClr val="tx1"/>
                  </a:solidFill>
                </a:rPr>
                <a:t> 초기 진행 방향</a:t>
              </a: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512F0BE7-BBE7-AFFA-9DC8-7F33FD15F94D}"/>
                </a:ext>
              </a:extLst>
            </p:cNvPr>
            <p:cNvSpPr/>
            <p:nvPr/>
          </p:nvSpPr>
          <p:spPr>
            <a:xfrm>
              <a:off x="923398" y="1414667"/>
              <a:ext cx="482419" cy="4235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68304EB-7185-AFD7-A239-1D30187B477F}"/>
              </a:ext>
            </a:extLst>
          </p:cNvPr>
          <p:cNvGrpSpPr/>
          <p:nvPr/>
        </p:nvGrpSpPr>
        <p:grpSpPr>
          <a:xfrm>
            <a:off x="923398" y="3602302"/>
            <a:ext cx="1887892" cy="442267"/>
            <a:chOff x="923398" y="3602302"/>
            <a:chExt cx="1887892" cy="442267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1A8BF1F-74CA-FF40-C97D-DE519C527CB5}"/>
                </a:ext>
              </a:extLst>
            </p:cNvPr>
            <p:cNvSpPr/>
            <p:nvPr/>
          </p:nvSpPr>
          <p:spPr>
            <a:xfrm>
              <a:off x="1341367" y="3641413"/>
              <a:ext cx="1469923" cy="40315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변경사항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2B735AF-3FDD-91A1-04CC-A6804F75C2AB}"/>
                </a:ext>
              </a:extLst>
            </p:cNvPr>
            <p:cNvSpPr/>
            <p:nvPr/>
          </p:nvSpPr>
          <p:spPr>
            <a:xfrm>
              <a:off x="923398" y="3602302"/>
              <a:ext cx="476408" cy="4235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75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3" descr="유기적 모서리 셰이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06" y="4296"/>
            <a:ext cx="7040275" cy="342470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3"/>
          <p:cNvSpPr/>
          <p:nvPr/>
        </p:nvSpPr>
        <p:spPr>
          <a:xfrm>
            <a:off x="345687" y="959006"/>
            <a:ext cx="11530500" cy="554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3"/>
          <p:cNvSpPr txBox="1"/>
          <p:nvPr/>
        </p:nvSpPr>
        <p:spPr>
          <a:xfrm>
            <a:off x="312234" y="137674"/>
            <a:ext cx="905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 err="1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팀단위</a:t>
            </a: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 리포트 - </a:t>
            </a: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</a:rPr>
              <a:t>유동 </a:t>
            </a:r>
            <a:r>
              <a:rPr lang="ko-KR" sz="4000" b="1" dirty="0" err="1">
                <a:solidFill>
                  <a:schemeClr val="lt1"/>
                </a:solidFill>
                <a:latin typeface="+mj-ea"/>
                <a:ea typeface="+mj-ea"/>
              </a:rPr>
              <a:t>히트맵</a:t>
            </a:r>
            <a:endParaRPr sz="4000" b="1" dirty="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95" name="Google Shape;3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1010" y="3748000"/>
            <a:ext cx="4146424" cy="216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2773" y="1188345"/>
            <a:ext cx="4241477" cy="212676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3"/>
          <p:cNvSpPr txBox="1"/>
          <p:nvPr/>
        </p:nvSpPr>
        <p:spPr>
          <a:xfrm>
            <a:off x="8455187" y="3313137"/>
            <a:ext cx="163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TEAM </a:t>
            </a:r>
            <a:r>
              <a:rPr lang="ko-KR" sz="1200" dirty="0" err="1">
                <a:solidFill>
                  <a:schemeClr val="dk1"/>
                </a:solidFill>
              </a:rPr>
              <a:t>A</a:t>
            </a:r>
            <a:r>
              <a:rPr lang="ko-KR" sz="1200" dirty="0">
                <a:solidFill>
                  <a:schemeClr val="dk1"/>
                </a:solidFill>
              </a:rPr>
              <a:t> 유동 </a:t>
            </a:r>
            <a:r>
              <a:rPr lang="ko-KR" sz="1200" dirty="0" err="1">
                <a:solidFill>
                  <a:schemeClr val="dk1"/>
                </a:solidFill>
              </a:rPr>
              <a:t>히트맵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98" name="Google Shape;398;p33"/>
          <p:cNvSpPr txBox="1"/>
          <p:nvPr/>
        </p:nvSpPr>
        <p:spPr>
          <a:xfrm>
            <a:off x="8455187" y="5914938"/>
            <a:ext cx="163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TEAM </a:t>
            </a:r>
            <a:r>
              <a:rPr lang="ko-KR" sz="1200" dirty="0" err="1">
                <a:solidFill>
                  <a:schemeClr val="dk1"/>
                </a:solidFill>
              </a:rPr>
              <a:t>B</a:t>
            </a:r>
            <a:r>
              <a:rPr lang="ko-KR" sz="1200" dirty="0">
                <a:solidFill>
                  <a:schemeClr val="dk1"/>
                </a:solidFill>
              </a:rPr>
              <a:t> 유동 </a:t>
            </a:r>
            <a:r>
              <a:rPr lang="ko-KR" sz="1200" dirty="0" err="1">
                <a:solidFill>
                  <a:schemeClr val="dk1"/>
                </a:solidFill>
              </a:rPr>
              <a:t>히트맵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99" name="Google Shape;399;p33"/>
          <p:cNvSpPr txBox="1"/>
          <p:nvPr/>
        </p:nvSpPr>
        <p:spPr>
          <a:xfrm>
            <a:off x="1911238" y="3357682"/>
            <a:ext cx="414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- 영상 객체 인식을 통한 </a:t>
            </a:r>
            <a:r>
              <a:rPr lang="ko-KR" sz="1200" dirty="0" err="1">
                <a:solidFill>
                  <a:schemeClr val="dk1"/>
                </a:solidFill>
              </a:rPr>
              <a:t>stub.pkl</a:t>
            </a:r>
            <a:r>
              <a:rPr lang="ko-KR" sz="1200" dirty="0">
                <a:solidFill>
                  <a:schemeClr val="dk1"/>
                </a:solidFill>
              </a:rPr>
              <a:t> 의 데이터 프레임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400" name="Google Shape;40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7750" y="1233450"/>
            <a:ext cx="5355050" cy="21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0054" y="3703444"/>
            <a:ext cx="3860900" cy="19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3"/>
          <p:cNvSpPr txBox="1"/>
          <p:nvPr/>
        </p:nvSpPr>
        <p:spPr>
          <a:xfrm>
            <a:off x="2097364" y="4682502"/>
            <a:ext cx="4863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- 유동 </a:t>
            </a:r>
            <a:r>
              <a:rPr lang="ko-KR" sz="1200" dirty="0" err="1">
                <a:solidFill>
                  <a:schemeClr val="dk1"/>
                </a:solidFill>
              </a:rPr>
              <a:t>히트맵</a:t>
            </a:r>
            <a:r>
              <a:rPr lang="ko-KR" sz="1200" dirty="0">
                <a:solidFill>
                  <a:schemeClr val="dk1"/>
                </a:solidFill>
              </a:rPr>
              <a:t> 시각화 방법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1) 골키퍼를 제외한 선수들에 대한 유동 </a:t>
            </a:r>
            <a:r>
              <a:rPr lang="ko-KR" sz="1200" dirty="0" err="1">
                <a:solidFill>
                  <a:schemeClr val="dk1"/>
                </a:solidFill>
              </a:rPr>
              <a:t>히트맵</a:t>
            </a:r>
            <a:r>
              <a:rPr lang="ko-KR" sz="1200" dirty="0">
                <a:solidFill>
                  <a:schemeClr val="dk1"/>
                </a:solidFill>
              </a:rPr>
              <a:t> 시각화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2) </a:t>
            </a:r>
            <a:r>
              <a:rPr lang="ko-KR" sz="1200" dirty="0" err="1">
                <a:solidFill>
                  <a:schemeClr val="dk1"/>
                </a:solidFill>
              </a:rPr>
              <a:t>kde</a:t>
            </a:r>
            <a:r>
              <a:rPr lang="ko-KR" sz="1200" dirty="0">
                <a:solidFill>
                  <a:schemeClr val="dk1"/>
                </a:solidFill>
              </a:rPr>
              <a:t> </a:t>
            </a:r>
            <a:r>
              <a:rPr lang="ko-KR" sz="1200" dirty="0" err="1">
                <a:solidFill>
                  <a:schemeClr val="dk1"/>
                </a:solidFill>
              </a:rPr>
              <a:t>히트맵</a:t>
            </a:r>
            <a:r>
              <a:rPr lang="ko-KR" sz="1200" dirty="0">
                <a:solidFill>
                  <a:schemeClr val="dk1"/>
                </a:solidFill>
              </a:rPr>
              <a:t> 사용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-KR" sz="1200" dirty="0">
                <a:solidFill>
                  <a:schemeClr val="dk1"/>
                </a:solidFill>
              </a:rPr>
              <a:t>확률 밀도추정분포를 사용함으로써, 밀접 지역을 쉽게 시각화 가능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9C8141-9A1A-B650-8C1E-57622EBB44C8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4" descr="유기적 모서리 셰이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06" y="4296"/>
            <a:ext cx="7040275" cy="342470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4"/>
          <p:cNvSpPr/>
          <p:nvPr/>
        </p:nvSpPr>
        <p:spPr>
          <a:xfrm>
            <a:off x="345687" y="959006"/>
            <a:ext cx="11530500" cy="554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4"/>
          <p:cNvSpPr txBox="1"/>
          <p:nvPr/>
        </p:nvSpPr>
        <p:spPr>
          <a:xfrm>
            <a:off x="312234" y="137674"/>
            <a:ext cx="905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 err="1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팀단위</a:t>
            </a: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 리포트 - </a:t>
            </a: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</a:rPr>
              <a:t>점유율</a:t>
            </a:r>
            <a:endParaRPr sz="4000" b="1" dirty="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410" name="Google Shape;4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975" y="1230525"/>
            <a:ext cx="2190265" cy="38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625" y="1663799"/>
            <a:ext cx="3247238" cy="38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3874" y="2360048"/>
            <a:ext cx="3247249" cy="191325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4"/>
          <p:cNvSpPr txBox="1"/>
          <p:nvPr/>
        </p:nvSpPr>
        <p:spPr>
          <a:xfrm>
            <a:off x="7966495" y="1230525"/>
            <a:ext cx="1250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</a:rPr>
              <a:t>구역별 점유율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414" name="Google Shape;414;p34"/>
          <p:cNvSpPr txBox="1"/>
          <p:nvPr/>
        </p:nvSpPr>
        <p:spPr>
          <a:xfrm>
            <a:off x="670700" y="5401094"/>
            <a:ext cx="71304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-KR" sz="1400" dirty="0">
                <a:solidFill>
                  <a:schemeClr val="dk1"/>
                </a:solidFill>
              </a:rPr>
              <a:t>점유율 시각화 방법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ko-KR" sz="1400" dirty="0" err="1">
                <a:solidFill>
                  <a:schemeClr val="dk1"/>
                </a:solidFill>
              </a:rPr>
              <a:t>has_ball</a:t>
            </a:r>
            <a:r>
              <a:rPr lang="ko-KR" sz="1400" dirty="0">
                <a:solidFill>
                  <a:schemeClr val="dk1"/>
                </a:solidFill>
              </a:rPr>
              <a:t>(공 소유)</a:t>
            </a:r>
            <a:r>
              <a:rPr lang="ko-KR" sz="1400" dirty="0" err="1">
                <a:solidFill>
                  <a:schemeClr val="dk1"/>
                </a:solidFill>
              </a:rPr>
              <a:t>에</a:t>
            </a:r>
            <a:r>
              <a:rPr lang="ko-KR" sz="1400" dirty="0">
                <a:solidFill>
                  <a:schemeClr val="dk1"/>
                </a:solidFill>
              </a:rPr>
              <a:t> 해당하는 값만 기준으로 삼음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ko-KR" sz="1400" dirty="0">
                <a:solidFill>
                  <a:schemeClr val="dk1"/>
                </a:solidFill>
              </a:rPr>
              <a:t>각 팀별 </a:t>
            </a:r>
            <a:r>
              <a:rPr lang="ko-KR" sz="1400" dirty="0" err="1">
                <a:solidFill>
                  <a:schemeClr val="dk1"/>
                </a:solidFill>
              </a:rPr>
              <a:t>coord_x</a:t>
            </a:r>
            <a:r>
              <a:rPr lang="ko-KR" sz="1400" dirty="0">
                <a:solidFill>
                  <a:schemeClr val="dk1"/>
                </a:solidFill>
              </a:rPr>
              <a:t>, </a:t>
            </a:r>
            <a:r>
              <a:rPr lang="ko-KR" sz="1400" dirty="0" err="1">
                <a:solidFill>
                  <a:schemeClr val="dk1"/>
                </a:solidFill>
              </a:rPr>
              <a:t>y</a:t>
            </a:r>
            <a:r>
              <a:rPr lang="ko-KR" sz="1400" dirty="0">
                <a:solidFill>
                  <a:schemeClr val="dk1"/>
                </a:solidFill>
              </a:rPr>
              <a:t> 좌표 값의 </a:t>
            </a:r>
            <a:r>
              <a:rPr lang="ko-KR" sz="1400" dirty="0" err="1">
                <a:solidFill>
                  <a:schemeClr val="dk1"/>
                </a:solidFill>
              </a:rPr>
              <a:t>max값을</a:t>
            </a:r>
            <a:r>
              <a:rPr lang="ko-KR" sz="1400" dirty="0">
                <a:solidFill>
                  <a:schemeClr val="dk1"/>
                </a:solidFill>
              </a:rPr>
              <a:t> 기준으로 3등분으로 나눠 구역별 점유율 시각화 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25692A-45D1-806C-D792-61F8AC18EE81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5" descr="유기적 모서리 셰이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06" y="4296"/>
            <a:ext cx="7040274" cy="34247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5"/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5"/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개인단위 리포트 - </a:t>
            </a:r>
            <a:r>
              <a:rPr lang="ko-KR" sz="4000" b="1" dirty="0" err="1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패스맵</a:t>
            </a:r>
            <a:endParaRPr sz="4000" b="1" dirty="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23" name="Google Shape;423;p35"/>
          <p:cNvSpPr txBox="1"/>
          <p:nvPr/>
        </p:nvSpPr>
        <p:spPr>
          <a:xfrm>
            <a:off x="-1570775" y="5226725"/>
            <a:ext cx="12300" cy="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424" name="Google Shape;424;p35"/>
          <p:cNvSpPr txBox="1"/>
          <p:nvPr/>
        </p:nvSpPr>
        <p:spPr>
          <a:xfrm>
            <a:off x="1573094" y="1393637"/>
            <a:ext cx="4913264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 err="1">
                <a:solidFill>
                  <a:schemeClr val="dk1"/>
                </a:solidFill>
              </a:rPr>
              <a:t>패스맵</a:t>
            </a:r>
            <a:r>
              <a:rPr lang="ko-KR" sz="1400" b="1" dirty="0">
                <a:solidFill>
                  <a:schemeClr val="dk1"/>
                </a:solidFill>
              </a:rPr>
              <a:t> 시각화 방법</a:t>
            </a:r>
            <a:endParaRPr lang="en-US" altLang="ko-KR" sz="14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</a:rPr>
              <a:t>1) </a:t>
            </a:r>
            <a:r>
              <a:rPr lang="ko-KR" sz="1400" dirty="0" err="1">
                <a:solidFill>
                  <a:schemeClr val="dk1"/>
                </a:solidFill>
              </a:rPr>
              <a:t>has_ball</a:t>
            </a:r>
            <a:r>
              <a:rPr lang="ko-KR" sz="1400" dirty="0">
                <a:solidFill>
                  <a:schemeClr val="dk1"/>
                </a:solidFill>
              </a:rPr>
              <a:t> = </a:t>
            </a:r>
            <a:r>
              <a:rPr lang="ko-KR" sz="1400" dirty="0" err="1">
                <a:solidFill>
                  <a:schemeClr val="dk1"/>
                </a:solidFill>
              </a:rPr>
              <a:t>True에</a:t>
            </a:r>
            <a:r>
              <a:rPr lang="ko-KR" sz="1400" dirty="0">
                <a:solidFill>
                  <a:schemeClr val="dk1"/>
                </a:solidFill>
              </a:rPr>
              <a:t> 해당하는 값만 기준으로 삼음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</a:rPr>
              <a:t>2) </a:t>
            </a:r>
            <a:r>
              <a:rPr lang="ko-KR" sz="1400" dirty="0" err="1">
                <a:solidFill>
                  <a:schemeClr val="dk1"/>
                </a:solidFill>
              </a:rPr>
              <a:t>passer와</a:t>
            </a:r>
            <a:r>
              <a:rPr lang="ko-KR" sz="1400" dirty="0">
                <a:solidFill>
                  <a:schemeClr val="dk1"/>
                </a:solidFill>
              </a:rPr>
              <a:t> </a:t>
            </a:r>
            <a:r>
              <a:rPr lang="ko-KR" sz="1400" dirty="0" err="1">
                <a:solidFill>
                  <a:schemeClr val="dk1"/>
                </a:solidFill>
              </a:rPr>
              <a:t>receiver가</a:t>
            </a:r>
            <a:r>
              <a:rPr lang="ko-KR" sz="1400" dirty="0">
                <a:solidFill>
                  <a:schemeClr val="dk1"/>
                </a:solidFill>
              </a:rPr>
              <a:t> 같은 팀이면 </a:t>
            </a:r>
            <a:r>
              <a:rPr lang="ko-KR" sz="1400" dirty="0" err="1">
                <a:solidFill>
                  <a:schemeClr val="dk1"/>
                </a:solidFill>
              </a:rPr>
              <a:t>pass_success로</a:t>
            </a:r>
            <a:r>
              <a:rPr lang="ko-KR" sz="1400" dirty="0">
                <a:solidFill>
                  <a:schemeClr val="dk1"/>
                </a:solidFill>
              </a:rPr>
              <a:t> </a:t>
            </a:r>
            <a:r>
              <a:rPr lang="ko-KR" sz="1400" dirty="0" err="1">
                <a:solidFill>
                  <a:schemeClr val="dk1"/>
                </a:solidFill>
              </a:rPr>
              <a:t>count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</a:rPr>
              <a:t>3) </a:t>
            </a:r>
            <a:r>
              <a:rPr lang="ko-KR" sz="1400" dirty="0" err="1">
                <a:solidFill>
                  <a:schemeClr val="dk1"/>
                </a:solidFill>
              </a:rPr>
              <a:t>pass의</a:t>
            </a:r>
            <a:r>
              <a:rPr lang="ko-KR" sz="1400" dirty="0">
                <a:solidFill>
                  <a:schemeClr val="dk1"/>
                </a:solidFill>
              </a:rPr>
              <a:t> 성공 횟수에 따라 원 사이즈와 선 색깔 </a:t>
            </a:r>
            <a:r>
              <a:rPr lang="ko-KR" sz="1400" dirty="0" err="1">
                <a:solidFill>
                  <a:schemeClr val="dk1"/>
                </a:solidFill>
              </a:rPr>
              <a:t>구별지음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425" name="Google Shape;4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039" y="3206170"/>
            <a:ext cx="6567375" cy="225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5389" y="3727096"/>
            <a:ext cx="3830572" cy="23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8234" y="1121550"/>
            <a:ext cx="3993205" cy="21810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28" name="Google Shape;428;p35"/>
          <p:cNvSpPr txBox="1"/>
          <p:nvPr/>
        </p:nvSpPr>
        <p:spPr>
          <a:xfrm>
            <a:off x="8855975" y="3244350"/>
            <a:ext cx="134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TEAM </a:t>
            </a:r>
            <a:r>
              <a:rPr lang="ko-KR" sz="1200" dirty="0" err="1">
                <a:solidFill>
                  <a:schemeClr val="dk1"/>
                </a:solidFill>
              </a:rPr>
              <a:t>A</a:t>
            </a:r>
            <a:r>
              <a:rPr lang="ko-KR" sz="1200" dirty="0">
                <a:solidFill>
                  <a:schemeClr val="dk1"/>
                </a:solidFill>
              </a:rPr>
              <a:t> </a:t>
            </a:r>
            <a:r>
              <a:rPr lang="ko-KR" sz="1200" dirty="0" err="1">
                <a:solidFill>
                  <a:schemeClr val="dk1"/>
                </a:solidFill>
              </a:rPr>
              <a:t>패스맵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429" name="Google Shape;429;p35"/>
          <p:cNvSpPr txBox="1"/>
          <p:nvPr/>
        </p:nvSpPr>
        <p:spPr>
          <a:xfrm>
            <a:off x="8855975" y="6027170"/>
            <a:ext cx="134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TEAM </a:t>
            </a:r>
            <a:r>
              <a:rPr lang="ko-KR" sz="1200" dirty="0" err="1">
                <a:solidFill>
                  <a:schemeClr val="dk1"/>
                </a:solidFill>
              </a:rPr>
              <a:t>B</a:t>
            </a:r>
            <a:r>
              <a:rPr lang="ko-KR" sz="1200" dirty="0">
                <a:solidFill>
                  <a:schemeClr val="dk1"/>
                </a:solidFill>
              </a:rPr>
              <a:t> </a:t>
            </a:r>
            <a:r>
              <a:rPr lang="ko-KR" sz="1200" dirty="0" err="1">
                <a:solidFill>
                  <a:schemeClr val="dk1"/>
                </a:solidFill>
              </a:rPr>
              <a:t>패스맵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13176E-1C57-3530-3D71-F17D6EC68510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5" descr="유기적 모서리 셰이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06" y="4296"/>
            <a:ext cx="7040274" cy="34247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5"/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5"/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개인단위 리포트 - </a:t>
            </a:r>
            <a:r>
              <a:rPr lang="en-US" altLang="ko-KR" sz="40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Stats</a:t>
            </a:r>
            <a:endParaRPr sz="4000" b="1" dirty="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23" name="Google Shape;423;p35"/>
          <p:cNvSpPr txBox="1"/>
          <p:nvPr/>
        </p:nvSpPr>
        <p:spPr>
          <a:xfrm>
            <a:off x="-1570775" y="5226725"/>
            <a:ext cx="12300" cy="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13176E-1C57-3530-3D71-F17D6EC68510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Google Shape;437;p36">
            <a:extLst>
              <a:ext uri="{FF2B5EF4-FFF2-40B4-BE49-F238E27FC236}">
                <a16:creationId xmlns:a16="http://schemas.microsoft.com/office/drawing/2014/main" id="{71BECAF1-AEFB-26F3-5D95-909EF18C39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325" y="1416500"/>
            <a:ext cx="6845626" cy="27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38;p36">
            <a:extLst>
              <a:ext uri="{FF2B5EF4-FFF2-40B4-BE49-F238E27FC236}">
                <a16:creationId xmlns:a16="http://schemas.microsoft.com/office/drawing/2014/main" id="{7E1089FB-7C33-4E09-04FD-3167F5F6A5A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050" y="1164100"/>
            <a:ext cx="3930425" cy="34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2A24E1-586F-A06C-516D-137DA6C72376}"/>
              </a:ext>
            </a:extLst>
          </p:cNvPr>
          <p:cNvSpPr txBox="1"/>
          <p:nvPr/>
        </p:nvSpPr>
        <p:spPr>
          <a:xfrm>
            <a:off x="771870" y="4800648"/>
            <a:ext cx="684562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0" dirty="0" err="1">
                <a:effectLst/>
                <a:latin typeface="Courier New" panose="02070309020205020404" pitchFamily="49" charset="0"/>
              </a:rPr>
              <a:t>개인스탯리포트</a:t>
            </a:r>
            <a:r>
              <a:rPr lang="ko-KR" altLang="en-US" sz="1400" b="1" i="0" dirty="0">
                <a:effectLst/>
                <a:latin typeface="Courier New" panose="02070309020205020404" pitchFamily="49" charset="0"/>
              </a:rPr>
              <a:t> 시각화 방법</a:t>
            </a:r>
            <a:endParaRPr lang="en-US" altLang="ko-KR" sz="1400" b="1" i="0" dirty="0">
              <a:effectLst/>
              <a:latin typeface="Courier New" panose="02070309020205020404" pitchFamily="49" charset="0"/>
            </a:endParaRPr>
          </a:p>
          <a:p>
            <a:br>
              <a:rPr lang="ko-KR" altLang="en-US" dirty="0"/>
            </a:br>
            <a:r>
              <a:rPr lang="en-US" altLang="ko-KR" sz="1400" b="0" i="0" dirty="0">
                <a:effectLst/>
                <a:latin typeface="Arial" panose="020B0604020202020204" pitchFamily="34" charset="0"/>
              </a:rPr>
              <a:t>1) 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객체와 트랙 정보를 이용하여 주어진 프레임 윈도우 내에서 속도와 이동거리를 계산</a:t>
            </a:r>
            <a:br>
              <a:rPr lang="ko-KR" altLang="en-US" sz="1400" dirty="0"/>
            </a:br>
            <a:r>
              <a:rPr lang="en-US" altLang="ko-KR" sz="1400" b="0" i="0" dirty="0">
                <a:effectLst/>
                <a:latin typeface="Arial" panose="020B0604020202020204" pitchFamily="34" charset="0"/>
              </a:rPr>
              <a:t>2) </a:t>
            </a:r>
            <a:r>
              <a:rPr lang="ko-KR" altLang="en-US" sz="1400" b="0" i="0" dirty="0" err="1">
                <a:effectLst/>
                <a:latin typeface="Courier New" panose="02070309020205020404" pitchFamily="49" charset="0"/>
              </a:rPr>
              <a:t>바운딩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 박스를</a:t>
            </a:r>
            <a:r>
              <a:rPr lang="ko-KR" altLang="en-US" sz="1400" dirty="0">
                <a:latin typeface="Courier New" panose="02070309020205020404" pitchFamily="49" charset="0"/>
              </a:rPr>
              <a:t> 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이용해</a:t>
            </a:r>
            <a:r>
              <a:rPr lang="en-US" altLang="ko-KR" sz="1400" dirty="0">
                <a:latin typeface="Courier New" panose="02070309020205020404" pitchFamily="49" charset="0"/>
              </a:rPr>
              <a:t> 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객체의 시작과 끝 위치를 구하고</a:t>
            </a:r>
            <a:r>
              <a:rPr lang="en-US" altLang="ko-KR" sz="1400" b="0" i="0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이를 실제거리단위로</a:t>
            </a:r>
            <a:r>
              <a:rPr lang="en-US" altLang="ko-KR" sz="1400" dirty="0">
                <a:latin typeface="Courier New" panose="02070309020205020404" pitchFamily="49" charset="0"/>
              </a:rPr>
              <a:t> 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변환한 후 속도와 거리를 계산하여 트랙에 추</a:t>
            </a:r>
            <a:r>
              <a:rPr lang="ko-KR" altLang="en-US" sz="1400" dirty="0">
                <a:latin typeface="Courier New" panose="02070309020205020404" pitchFamily="49" charset="0"/>
              </a:rPr>
              <a:t>가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A945D-B3ED-FF20-1378-042BB7FBA543}"/>
              </a:ext>
            </a:extLst>
          </p:cNvPr>
          <p:cNvSpPr txBox="1"/>
          <p:nvPr/>
        </p:nvSpPr>
        <p:spPr>
          <a:xfrm>
            <a:off x="7602152" y="4279226"/>
            <a:ext cx="176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개인 </a:t>
            </a:r>
            <a:r>
              <a:rPr lang="ko-KR" altLang="en-US" sz="1200" dirty="0" err="1"/>
              <a:t>스탯</a:t>
            </a:r>
            <a:r>
              <a:rPr lang="ko-KR" altLang="en-US" sz="1200" dirty="0"/>
              <a:t> 리포트</a:t>
            </a:r>
          </a:p>
        </p:txBody>
      </p:sp>
    </p:spTree>
    <p:extLst>
      <p:ext uri="{BB962C8B-B14F-4D97-AF65-F5344CB8AC3E}">
        <p14:creationId xmlns:p14="http://schemas.microsoft.com/office/powerpoint/2010/main" val="392944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9237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 &amp; RAG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E1B8247-8B0B-BC99-855C-F3FD936EF6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 descr="오토마톤, 만화 영화, 가상의 캐릭터, 로봇이(가) 표시된 사진&#10;&#10;자동 생성된 설명">
            <a:extLst>
              <a:ext uri="{FF2B5EF4-FFF2-40B4-BE49-F238E27FC236}">
                <a16:creationId xmlns:a16="http://schemas.microsoft.com/office/drawing/2014/main" id="{A265C4D9-356A-B64F-FE24-C489E80F2D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405" y="3276600"/>
            <a:ext cx="2512773" cy="251277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2E31067-5281-7EC4-500B-06BE6AC4B1C3}"/>
              </a:ext>
            </a:extLst>
          </p:cNvPr>
          <p:cNvGrpSpPr/>
          <p:nvPr/>
        </p:nvGrpSpPr>
        <p:grpSpPr>
          <a:xfrm>
            <a:off x="1867734" y="1304954"/>
            <a:ext cx="3996513" cy="1876044"/>
            <a:chOff x="5087421" y="1671548"/>
            <a:chExt cx="4382496" cy="1876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17E7BFF9-A77B-515D-8788-F77782FEE33A}"/>
                </a:ext>
              </a:extLst>
            </p:cNvPr>
            <p:cNvSpPr/>
            <p:nvPr/>
          </p:nvSpPr>
          <p:spPr>
            <a:xfrm rot="10561842">
              <a:off x="6661264" y="2987049"/>
              <a:ext cx="356341" cy="560543"/>
            </a:xfrm>
            <a:prstGeom prst="triangle">
              <a:avLst>
                <a:gd name="adj" fmla="val 56032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C822093-52FF-B42B-C6A0-32C666CD8A90}"/>
                </a:ext>
              </a:extLst>
            </p:cNvPr>
            <p:cNvGrpSpPr/>
            <p:nvPr/>
          </p:nvGrpSpPr>
          <p:grpSpPr>
            <a:xfrm>
              <a:off x="5087421" y="1671548"/>
              <a:ext cx="4382496" cy="1551904"/>
              <a:chOff x="849465" y="4154335"/>
              <a:chExt cx="4382496" cy="1551904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3B758B58-5D2C-31D9-600F-BC96C8A80700}"/>
                  </a:ext>
                </a:extLst>
              </p:cNvPr>
              <p:cNvSpPr/>
              <p:nvPr/>
            </p:nvSpPr>
            <p:spPr>
              <a:xfrm>
                <a:off x="849465" y="4154335"/>
                <a:ext cx="3867452" cy="1551904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F9F6DB-586E-65F7-018D-0645D8BE1B27}"/>
                  </a:ext>
                </a:extLst>
              </p:cNvPr>
              <p:cNvSpPr txBox="1"/>
              <p:nvPr/>
            </p:nvSpPr>
            <p:spPr>
              <a:xfrm>
                <a:off x="959085" y="4421920"/>
                <a:ext cx="4272876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이름 </a:t>
                </a:r>
                <a:r>
                  <a:rPr lang="en-US" altLang="ko-KR" sz="1400" dirty="0"/>
                  <a:t>: </a:t>
                </a:r>
                <a:r>
                  <a:rPr lang="ko-KR" altLang="en-US" sz="1400" b="1" dirty="0" err="1"/>
                  <a:t>풋풋이</a:t>
                </a:r>
                <a:endParaRPr lang="en-US" altLang="ko-KR" sz="1400" b="1" dirty="0"/>
              </a:p>
              <a:p>
                <a:r>
                  <a:rPr lang="ko-KR" altLang="en-US" sz="1400" dirty="0" err="1"/>
                  <a:t>풋살</a:t>
                </a:r>
                <a:r>
                  <a:rPr lang="ko-KR" altLang="en-US" sz="1400" dirty="0"/>
                  <a:t> 초보자를 위한 친절한 </a:t>
                </a:r>
                <a:r>
                  <a:rPr lang="ko-KR" altLang="en-US" sz="1400" dirty="0" err="1"/>
                  <a:t>챗봇</a:t>
                </a:r>
                <a:endParaRPr lang="en-US" altLang="ko-KR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400" dirty="0"/>
              </a:p>
              <a:p>
                <a:r>
                  <a:rPr lang="ko-KR" altLang="en-US" sz="1400" dirty="0"/>
                  <a:t>말투 </a:t>
                </a:r>
                <a:r>
                  <a:rPr lang="en-US" altLang="ko-KR" sz="1400" dirty="0"/>
                  <a:t>: ‘</a:t>
                </a:r>
                <a:r>
                  <a:rPr lang="ko-KR" altLang="en-US" sz="1400" dirty="0"/>
                  <a:t>해요</a:t>
                </a:r>
                <a:r>
                  <a:rPr lang="en-US" altLang="ko-KR" sz="1400" dirty="0"/>
                  <a:t>’</a:t>
                </a:r>
                <a:r>
                  <a:rPr lang="ko-KR" altLang="en-US" sz="1400" dirty="0"/>
                  <a:t>체를 쓰며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말끝에 </a:t>
                </a:r>
                <a:r>
                  <a:rPr lang="en-US" altLang="ko-KR" sz="1400" dirty="0"/>
                  <a:t>‘</a:t>
                </a:r>
                <a:r>
                  <a:rPr lang="ko-KR" altLang="en-US" sz="1400" dirty="0" err="1"/>
                  <a:t>풋풋</a:t>
                </a:r>
                <a:r>
                  <a:rPr lang="en-US" altLang="ko-KR" sz="1400" dirty="0"/>
                  <a:t>~!’</a:t>
                </a:r>
                <a:r>
                  <a:rPr lang="ko-KR" altLang="en-US" sz="1400" dirty="0"/>
                  <a:t>을 사용</a:t>
                </a:r>
                <a:endParaRPr lang="en-US" altLang="ko-KR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</p:txBody>
          </p:sp>
        </p:grpSp>
      </p:grpSp>
      <p:pic>
        <p:nvPicPr>
          <p:cNvPr id="11" name="그림 10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B2169BF8-BDFC-C216-9518-B1237F086A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503" y="1273346"/>
            <a:ext cx="4310704" cy="44849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673482-E8AF-E7B6-01EC-88CFCF03037A}"/>
              </a:ext>
            </a:extLst>
          </p:cNvPr>
          <p:cNvSpPr txBox="1"/>
          <p:nvPr/>
        </p:nvSpPr>
        <p:spPr>
          <a:xfrm>
            <a:off x="8329447" y="5831895"/>
            <a:ext cx="136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예시 화면</a:t>
            </a:r>
            <a:r>
              <a:rPr lang="en-US" altLang="ko-KR" sz="1400" dirty="0"/>
              <a:t>&gt;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97C80D-3E92-D816-2B4A-B6C7DC21D88B}"/>
              </a:ext>
            </a:extLst>
          </p:cNvPr>
          <p:cNvSpPr/>
          <p:nvPr/>
        </p:nvSpPr>
        <p:spPr>
          <a:xfrm>
            <a:off x="9849333" y="6540972"/>
            <a:ext cx="2342667" cy="3032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84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축구장의 코너 호에 축구공">
            <a:extLst>
              <a:ext uri="{FF2B5EF4-FFF2-40B4-BE49-F238E27FC236}">
                <a16:creationId xmlns:a16="http://schemas.microsoft.com/office/drawing/2014/main" id="{1A0A3A9F-04C7-D366-6C5B-5C9EF69A9D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17D545E-0236-2825-C262-0F93B86B506B}"/>
              </a:ext>
            </a:extLst>
          </p:cNvPr>
          <p:cNvSpPr>
            <a:spLocks/>
          </p:cNvSpPr>
          <p:nvPr/>
        </p:nvSpPr>
        <p:spPr>
          <a:xfrm>
            <a:off x="-15006" y="0"/>
            <a:ext cx="12192000" cy="681228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8515814-170E-4382-C3FF-D7CC92C57C0C}"/>
              </a:ext>
            </a:extLst>
          </p:cNvPr>
          <p:cNvCxnSpPr>
            <a:cxnSpLocks/>
          </p:cNvCxnSpPr>
          <p:nvPr/>
        </p:nvCxnSpPr>
        <p:spPr>
          <a:xfrm>
            <a:off x="4456317" y="3826975"/>
            <a:ext cx="6669156" cy="0"/>
          </a:xfrm>
          <a:prstGeom prst="line">
            <a:avLst/>
          </a:prstGeom>
          <a:ln w="12700">
            <a:solidFill>
              <a:srgbClr val="59595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87854BF-D8BF-40C1-F85C-91DE3D2B59FC}"/>
              </a:ext>
            </a:extLst>
          </p:cNvPr>
          <p:cNvCxnSpPr>
            <a:cxnSpLocks/>
          </p:cNvCxnSpPr>
          <p:nvPr/>
        </p:nvCxnSpPr>
        <p:spPr>
          <a:xfrm>
            <a:off x="7818613" y="3490909"/>
            <a:ext cx="0" cy="1608335"/>
          </a:xfrm>
          <a:prstGeom prst="line">
            <a:avLst/>
          </a:prstGeom>
          <a:ln w="12700">
            <a:solidFill>
              <a:srgbClr val="59595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12" descr="여자 - 무료 사람들개 아이콘">
            <a:extLst>
              <a:ext uri="{FF2B5EF4-FFF2-40B4-BE49-F238E27FC236}">
                <a16:creationId xmlns:a16="http://schemas.microsoft.com/office/drawing/2014/main" id="{C7D911C7-1C81-B19C-5E2E-8D801A319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27" y="1821946"/>
            <a:ext cx="2169691" cy="216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8B093A01-229D-47E8-F53F-E5DF5F871E3E}"/>
              </a:ext>
            </a:extLst>
          </p:cNvPr>
          <p:cNvSpPr/>
          <p:nvPr/>
        </p:nvSpPr>
        <p:spPr>
          <a:xfrm>
            <a:off x="3414355" y="1286802"/>
            <a:ext cx="4861751" cy="1384496"/>
          </a:xfrm>
          <a:prstGeom prst="wedgeRectCallout">
            <a:avLst>
              <a:gd name="adj1" fmla="val -58887"/>
              <a:gd name="adj2" fmla="val 3425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김하니</a:t>
            </a:r>
            <a:r>
              <a:rPr lang="en-US" altLang="ko-KR" sz="1400" dirty="0">
                <a:solidFill>
                  <a:schemeClr val="tx1"/>
                </a:solidFill>
              </a:rPr>
              <a:t>(24</a:t>
            </a:r>
            <a:r>
              <a:rPr lang="ko-KR" altLang="en-US" sz="1400" dirty="0">
                <a:solidFill>
                  <a:schemeClr val="tx1"/>
                </a:solidFill>
              </a:rPr>
              <a:t>세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대학생</a:t>
            </a:r>
            <a:r>
              <a:rPr lang="en-US" altLang="ko-KR" sz="1400" dirty="0">
                <a:solidFill>
                  <a:schemeClr val="tx1"/>
                </a:solidFill>
              </a:rPr>
              <a:t>):</a:t>
            </a: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풋살에</a:t>
            </a:r>
            <a:r>
              <a:rPr lang="ko-KR" altLang="en-US" sz="1400" dirty="0">
                <a:solidFill>
                  <a:schemeClr val="tx1"/>
                </a:solidFill>
              </a:rPr>
              <a:t> 이제 관심을 가지기 시작했는데</a:t>
            </a:r>
            <a:r>
              <a:rPr lang="en-US" altLang="ko-KR" sz="1400" dirty="0">
                <a:solidFill>
                  <a:schemeClr val="tx1"/>
                </a:solidFill>
              </a:rPr>
              <a:t>…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규칙이나 잘하는 법을 모르겠어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D78C16E6-D981-BCBF-A1DC-1D539FD5F0A2}"/>
              </a:ext>
            </a:extLst>
          </p:cNvPr>
          <p:cNvSpPr/>
          <p:nvPr/>
        </p:nvSpPr>
        <p:spPr>
          <a:xfrm>
            <a:off x="4748211" y="3505305"/>
            <a:ext cx="4760686" cy="1384496"/>
          </a:xfrm>
          <a:prstGeom prst="wedgeRectCallout">
            <a:avLst>
              <a:gd name="adj1" fmla="val 58719"/>
              <a:gd name="adj2" fmla="val 39403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이민호</a:t>
            </a:r>
            <a:r>
              <a:rPr lang="en-US" altLang="ko-KR" sz="1400" dirty="0">
                <a:solidFill>
                  <a:schemeClr val="tx1"/>
                </a:solidFill>
              </a:rPr>
              <a:t>(34</a:t>
            </a:r>
            <a:r>
              <a:rPr lang="ko-KR" altLang="en-US" sz="1400" dirty="0">
                <a:solidFill>
                  <a:schemeClr val="tx1"/>
                </a:solidFill>
              </a:rPr>
              <a:t>세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풋살동호인</a:t>
            </a:r>
            <a:r>
              <a:rPr lang="en-US" altLang="ko-KR" sz="1400" dirty="0">
                <a:solidFill>
                  <a:schemeClr val="tx1"/>
                </a:solidFill>
              </a:rPr>
              <a:t>):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프로 </a:t>
            </a:r>
            <a:r>
              <a:rPr lang="ko-KR" altLang="en-US" sz="1400" dirty="0" err="1">
                <a:solidFill>
                  <a:schemeClr val="tx1"/>
                </a:solidFill>
              </a:rPr>
              <a:t>스카우터처럼</a:t>
            </a:r>
            <a:r>
              <a:rPr lang="ko-KR" altLang="en-US" sz="1400" dirty="0">
                <a:solidFill>
                  <a:schemeClr val="tx1"/>
                </a:solidFill>
              </a:rPr>
              <a:t> 나도 내 경기를 분석하고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 피드백해서 실력을 </a:t>
            </a:r>
            <a:r>
              <a:rPr lang="ko-KR" altLang="en-US" sz="1400" dirty="0" err="1">
                <a:solidFill>
                  <a:schemeClr val="tx1"/>
                </a:solidFill>
              </a:rPr>
              <a:t>키우고싶어</a:t>
            </a:r>
            <a:r>
              <a:rPr lang="en-US" altLang="ko-KR" sz="1400" dirty="0">
                <a:solidFill>
                  <a:schemeClr val="tx1"/>
                </a:solidFill>
              </a:rPr>
              <a:t>!!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5" name="Picture 32" descr="SVG, PNG, GIF 축구 클립 아트 이미지">
            <a:extLst>
              <a:ext uri="{FF2B5EF4-FFF2-40B4-BE49-F238E27FC236}">
                <a16:creationId xmlns:a16="http://schemas.microsoft.com/office/drawing/2014/main" id="{60179917-8BA1-2284-34F8-9DC4721A8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892" y="3689752"/>
            <a:ext cx="1548337" cy="281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래픽 25" descr="유기적 모서리 셰이프">
            <a:extLst>
              <a:ext uri="{FF2B5EF4-FFF2-40B4-BE49-F238E27FC236}">
                <a16:creationId xmlns:a16="http://schemas.microsoft.com/office/drawing/2014/main" id="{2AE6FA97-E9C4-C123-8D8E-5580BFCA78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5007" y="4295"/>
            <a:ext cx="6858725" cy="33363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2063BB3-A5BC-718B-5E8C-C34AA1AFBAD7}"/>
              </a:ext>
            </a:extLst>
          </p:cNvPr>
          <p:cNvSpPr txBox="1"/>
          <p:nvPr/>
        </p:nvSpPr>
        <p:spPr>
          <a:xfrm>
            <a:off x="190314" y="167249"/>
            <a:ext cx="3523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서비스 기획 배경</a:t>
            </a:r>
          </a:p>
        </p:txBody>
      </p:sp>
    </p:spTree>
    <p:extLst>
      <p:ext uri="{BB962C8B-B14F-4D97-AF65-F5344CB8AC3E}">
        <p14:creationId xmlns:p14="http://schemas.microsoft.com/office/powerpoint/2010/main" val="2489073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Fine-Tuning vs RAG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E1B8247-8B0B-BC99-855C-F3FD936EF6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5403A3-5183-2242-ABC7-E97142D29E7F}"/>
              </a:ext>
            </a:extLst>
          </p:cNvPr>
          <p:cNvSpPr txBox="1"/>
          <p:nvPr/>
        </p:nvSpPr>
        <p:spPr>
          <a:xfrm>
            <a:off x="5586476" y="2861101"/>
            <a:ext cx="1660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VS</a:t>
            </a:r>
            <a:endParaRPr lang="ko-KR" altLang="en-US" sz="4800" b="1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66DF8D7-D98B-6F83-088A-3CFB172461DE}"/>
              </a:ext>
            </a:extLst>
          </p:cNvPr>
          <p:cNvSpPr/>
          <p:nvPr/>
        </p:nvSpPr>
        <p:spPr>
          <a:xfrm>
            <a:off x="524878" y="1078527"/>
            <a:ext cx="1469923" cy="4031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방식 비교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A7AE04-2295-DE89-DB9E-EE23D6A8EFE7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B6F6A6-5937-2E19-3873-C56995A5FEB1}"/>
              </a:ext>
            </a:extLst>
          </p:cNvPr>
          <p:cNvGrpSpPr/>
          <p:nvPr/>
        </p:nvGrpSpPr>
        <p:grpSpPr>
          <a:xfrm>
            <a:off x="1247652" y="1724392"/>
            <a:ext cx="4061474" cy="3170110"/>
            <a:chOff x="1200353" y="1751194"/>
            <a:chExt cx="4061474" cy="407685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AA23FEB-F0DD-B3C6-3108-84902AE612AB}"/>
                </a:ext>
              </a:extLst>
            </p:cNvPr>
            <p:cNvGrpSpPr/>
            <p:nvPr/>
          </p:nvGrpSpPr>
          <p:grpSpPr>
            <a:xfrm>
              <a:off x="1421843" y="1751194"/>
              <a:ext cx="3839984" cy="4076855"/>
              <a:chOff x="1790514" y="1913579"/>
              <a:chExt cx="3839984" cy="4076855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CDBFE92-F2CF-0E7A-C93C-27D680EE3751}"/>
                  </a:ext>
                </a:extLst>
              </p:cNvPr>
              <p:cNvSpPr/>
              <p:nvPr/>
            </p:nvSpPr>
            <p:spPr>
              <a:xfrm>
                <a:off x="1790514" y="2079226"/>
                <a:ext cx="3839984" cy="391120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CE34533-14CD-C7C7-38AF-1B8614702EAD}"/>
                  </a:ext>
                </a:extLst>
              </p:cNvPr>
              <p:cNvSpPr/>
              <p:nvPr/>
            </p:nvSpPr>
            <p:spPr>
              <a:xfrm>
                <a:off x="2912469" y="1913579"/>
                <a:ext cx="1428696" cy="40954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Fine-tuning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A768D1-D883-5F45-F387-67C7C4BBB113}"/>
                </a:ext>
              </a:extLst>
            </p:cNvPr>
            <p:cNvSpPr txBox="1"/>
            <p:nvPr/>
          </p:nvSpPr>
          <p:spPr>
            <a:xfrm>
              <a:off x="1200353" y="2626776"/>
              <a:ext cx="370797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특정 도메인에 대해 깊이 있고 일관된 응답이 필요한 경우</a:t>
              </a:r>
              <a:r>
                <a:rPr lang="en-US" altLang="ko-KR" sz="1200" b="1" dirty="0"/>
                <a:t>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충분한 양의 도메인 특화 데이터가 </a:t>
              </a:r>
              <a:br>
                <a:rPr lang="en-US" altLang="ko-KR" sz="1200" b="1" dirty="0"/>
              </a:br>
              <a:r>
                <a:rPr lang="ko-KR" altLang="en-US" sz="1200" b="1" dirty="0"/>
                <a:t>확보된 경우</a:t>
              </a:r>
              <a:r>
                <a:rPr lang="en-US" altLang="ko-KR" sz="1200" b="1" dirty="0"/>
                <a:t>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정보의 일관성과 응답 속도가 중요한 경우</a:t>
              </a:r>
              <a:r>
                <a:rPr lang="en-US" altLang="ko-KR" sz="1200" b="1" dirty="0"/>
                <a:t>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모델이 자주 업데이트될 필요가 없는 경우</a:t>
              </a:r>
              <a:r>
                <a:rPr lang="en-US" altLang="ko-KR" sz="1200" b="1" dirty="0"/>
                <a:t>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3FFA8D4-602D-4379-DBD0-825CC9A4D5F8}"/>
              </a:ext>
            </a:extLst>
          </p:cNvPr>
          <p:cNvGrpSpPr/>
          <p:nvPr/>
        </p:nvGrpSpPr>
        <p:grpSpPr>
          <a:xfrm>
            <a:off x="6605524" y="1694288"/>
            <a:ext cx="4105496" cy="3195324"/>
            <a:chOff x="6609092" y="1740173"/>
            <a:chExt cx="4105496" cy="408787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F7DB6E2-6EB5-C51A-5837-95AC4F507BFD}"/>
                </a:ext>
              </a:extLst>
            </p:cNvPr>
            <p:cNvGrpSpPr/>
            <p:nvPr/>
          </p:nvGrpSpPr>
          <p:grpSpPr>
            <a:xfrm>
              <a:off x="6874604" y="1740173"/>
              <a:ext cx="3839984" cy="4087876"/>
              <a:chOff x="1790514" y="1902558"/>
              <a:chExt cx="3839984" cy="4087876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EA7BBEA5-4F44-3C28-1F3A-E9EEDC66B17C}"/>
                  </a:ext>
                </a:extLst>
              </p:cNvPr>
              <p:cNvSpPr/>
              <p:nvPr/>
            </p:nvSpPr>
            <p:spPr>
              <a:xfrm>
                <a:off x="1790514" y="2079226"/>
                <a:ext cx="3839984" cy="391120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EAFFEA0-5BD0-6D47-BC0E-7584142228D4}"/>
                  </a:ext>
                </a:extLst>
              </p:cNvPr>
              <p:cNvSpPr/>
              <p:nvPr/>
            </p:nvSpPr>
            <p:spPr>
              <a:xfrm>
                <a:off x="3083346" y="1902558"/>
                <a:ext cx="1286789" cy="4065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RAG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A4EC79-BF22-E848-9512-AC74D1314EAF}"/>
                </a:ext>
              </a:extLst>
            </p:cNvPr>
            <p:cNvSpPr txBox="1"/>
            <p:nvPr/>
          </p:nvSpPr>
          <p:spPr>
            <a:xfrm>
              <a:off x="6609092" y="2626776"/>
              <a:ext cx="398533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최신 정보가 중요하고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자주 업데이트가 </a:t>
              </a:r>
              <a:br>
                <a:rPr lang="en-US" altLang="ko-KR" sz="1200" b="1" dirty="0"/>
              </a:br>
              <a:r>
                <a:rPr lang="ko-KR" altLang="en-US" sz="1200" b="1" dirty="0"/>
                <a:t>필요한 경우</a:t>
              </a: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다양한 출처에서 정보를 가져와야 하는 경우</a:t>
              </a: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모델 파라미터 튜닝 없이 성능 향상을 원하는 경우</a:t>
              </a: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빠르게 새로운 정보나 데이터를 통합해야</a:t>
              </a:r>
              <a:br>
                <a:rPr lang="en-US" altLang="ko-KR" sz="1200" b="1" dirty="0"/>
              </a:br>
              <a:r>
                <a:rPr lang="ko-KR" altLang="en-US" sz="1200" b="1" dirty="0"/>
                <a:t>하는 경우</a:t>
              </a:r>
              <a:r>
                <a:rPr lang="en-US" altLang="ko-KR" sz="1200" b="1" dirty="0"/>
                <a:t>.</a:t>
              </a:r>
            </a:p>
          </p:txBody>
        </p:sp>
      </p:grp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1755956-3F76-56D6-9E5F-641D2F084799}"/>
              </a:ext>
            </a:extLst>
          </p:cNvPr>
          <p:cNvSpPr/>
          <p:nvPr/>
        </p:nvSpPr>
        <p:spPr>
          <a:xfrm>
            <a:off x="1259840" y="5488335"/>
            <a:ext cx="972902" cy="471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00121-B338-1628-90C6-D6EE6E09292E}"/>
              </a:ext>
            </a:extLst>
          </p:cNvPr>
          <p:cNvSpPr txBox="1"/>
          <p:nvPr/>
        </p:nvSpPr>
        <p:spPr>
          <a:xfrm>
            <a:off x="1978742" y="5579825"/>
            <a:ext cx="899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한국어 </a:t>
            </a:r>
            <a:r>
              <a:rPr lang="en-US" altLang="ko-KR" dirty="0"/>
              <a:t>‘</a:t>
            </a:r>
            <a:r>
              <a:rPr lang="ko-KR" altLang="en-US" dirty="0">
                <a:solidFill>
                  <a:srgbClr val="FF0000"/>
                </a:solidFill>
              </a:rPr>
              <a:t>생성 능력</a:t>
            </a:r>
            <a:r>
              <a:rPr lang="en-US" altLang="ko-KR" dirty="0"/>
              <a:t>’</a:t>
            </a:r>
            <a:r>
              <a:rPr lang="ko-KR" altLang="en-US" dirty="0"/>
              <a:t> 향상</a:t>
            </a:r>
            <a:r>
              <a:rPr lang="en-US" altLang="ko-KR" dirty="0">
                <a:latin typeface="Bauhaus 93" panose="04030905020B02020C02" pitchFamily="82" charset="0"/>
              </a:rPr>
              <a:t>· </a:t>
            </a:r>
            <a:r>
              <a:rPr lang="ko-KR" altLang="en-US" dirty="0" err="1">
                <a:latin typeface="Bauhaus 93" panose="04030905020B02020C02" pitchFamily="82" charset="0"/>
              </a:rPr>
              <a:t>풋풋이</a:t>
            </a:r>
            <a:r>
              <a:rPr lang="ko-KR" altLang="en-US" dirty="0">
                <a:latin typeface="Bauhaus 93" panose="04030905020B02020C02" pitchFamily="82" charset="0"/>
              </a:rPr>
              <a:t> 컨셉 </a:t>
            </a:r>
            <a:r>
              <a:rPr lang="ko-KR" altLang="en-US" dirty="0">
                <a:solidFill>
                  <a:srgbClr val="FF0000"/>
                </a:solidFill>
                <a:latin typeface="Bauhaus 93" panose="04030905020B02020C02" pitchFamily="82" charset="0"/>
              </a:rPr>
              <a:t>말투</a:t>
            </a:r>
            <a:r>
              <a:rPr lang="ko-KR" altLang="en-US" dirty="0">
                <a:latin typeface="Bauhaus 93" panose="04030905020B02020C02" pitchFamily="82" charset="0"/>
              </a:rPr>
              <a:t> 학습을 위해 </a:t>
            </a:r>
            <a:r>
              <a:rPr lang="en-US" altLang="ko-KR" dirty="0">
                <a:latin typeface="+mj-ea"/>
                <a:ea typeface="+mj-ea"/>
              </a:rPr>
              <a:t>Fine-Tuning</a:t>
            </a:r>
            <a:r>
              <a:rPr lang="en-US" altLang="ko-KR" dirty="0">
                <a:latin typeface="Bauhaus 93" panose="04030905020B02020C02" pitchFamily="82" charset="0"/>
              </a:rPr>
              <a:t> </a:t>
            </a:r>
            <a:r>
              <a:rPr lang="ko-KR" altLang="en-US" dirty="0">
                <a:latin typeface="Bauhaus 93" panose="04030905020B02020C02" pitchFamily="82" charset="0"/>
              </a:rPr>
              <a:t>우선 진행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877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2CF98B28-97D5-AD29-519C-225FFBBA4D22}"/>
              </a:ext>
            </a:extLst>
          </p:cNvPr>
          <p:cNvSpPr/>
          <p:nvPr/>
        </p:nvSpPr>
        <p:spPr>
          <a:xfrm rot="5400000" flipV="1">
            <a:off x="2008434" y="1994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03493439-F92F-93A2-B309-D0D9E6AF1C4F}"/>
              </a:ext>
            </a:extLst>
          </p:cNvPr>
          <p:cNvSpPr/>
          <p:nvPr/>
        </p:nvSpPr>
        <p:spPr>
          <a:xfrm rot="5400000" flipV="1">
            <a:off x="9237908" y="19544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2640B-C9CA-8F1E-49B9-D831EEB8170B}"/>
              </a:ext>
            </a:extLst>
          </p:cNvPr>
          <p:cNvSpPr txBox="1"/>
          <p:nvPr/>
        </p:nvSpPr>
        <p:spPr>
          <a:xfrm>
            <a:off x="1778677" y="11708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D3E60-3A3F-DBA1-97E6-D034327DE08F}"/>
              </a:ext>
            </a:extLst>
          </p:cNvPr>
          <p:cNvSpPr txBox="1"/>
          <p:nvPr/>
        </p:nvSpPr>
        <p:spPr>
          <a:xfrm>
            <a:off x="8434275" y="11708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056A1-B8D2-48B4-0E91-2FE5CA72C1A2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3A404A-73C1-0593-B694-1B803BCE913B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ACF78-8F30-409A-EC28-53CE56843545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3E80B43B-30C0-40FD-1664-02DB3F225837}"/>
              </a:ext>
            </a:extLst>
          </p:cNvPr>
          <p:cNvSpPr/>
          <p:nvPr/>
        </p:nvSpPr>
        <p:spPr>
          <a:xfrm>
            <a:off x="620377" y="1340666"/>
            <a:ext cx="11018695" cy="5015291"/>
          </a:xfrm>
          <a:prstGeom prst="flowChartAlternateProcess">
            <a:avLst/>
          </a:prstGeom>
          <a:solidFill>
            <a:schemeClr val="bg1">
              <a:lumMod val="85000"/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4B82AB7-5449-994C-E642-449AD703C46C}"/>
              </a:ext>
            </a:extLst>
          </p:cNvPr>
          <p:cNvGrpSpPr/>
          <p:nvPr/>
        </p:nvGrpSpPr>
        <p:grpSpPr>
          <a:xfrm>
            <a:off x="1485297" y="1564863"/>
            <a:ext cx="2735725" cy="4421196"/>
            <a:chOff x="1018572" y="1564863"/>
            <a:chExt cx="2735725" cy="4421196"/>
          </a:xfrm>
        </p:grpSpPr>
        <p:sp>
          <p:nvSpPr>
            <p:cNvPr id="25" name="순서도: 처리 24">
              <a:extLst>
                <a:ext uri="{FF2B5EF4-FFF2-40B4-BE49-F238E27FC236}">
                  <a16:creationId xmlns:a16="http://schemas.microsoft.com/office/drawing/2014/main" id="{32282A5B-C32E-BAA3-3954-01EE847D248D}"/>
                </a:ext>
              </a:extLst>
            </p:cNvPr>
            <p:cNvSpPr/>
            <p:nvPr/>
          </p:nvSpPr>
          <p:spPr>
            <a:xfrm>
              <a:off x="1018572" y="1745749"/>
              <a:ext cx="2735725" cy="424031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AB772E-2E9F-51CC-C68F-A1B95016D3DB}"/>
                </a:ext>
              </a:extLst>
            </p:cNvPr>
            <p:cNvSpPr txBox="1"/>
            <p:nvPr/>
          </p:nvSpPr>
          <p:spPr>
            <a:xfrm>
              <a:off x="1688429" y="1564863"/>
              <a:ext cx="14803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Preparation</a:t>
              </a:r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AEF4E48-3186-7189-9B7D-350EEEC797EA}"/>
                </a:ext>
              </a:extLst>
            </p:cNvPr>
            <p:cNvGrpSpPr/>
            <p:nvPr/>
          </p:nvGrpSpPr>
          <p:grpSpPr>
            <a:xfrm>
              <a:off x="1233817" y="2314157"/>
              <a:ext cx="2302020" cy="1740611"/>
              <a:chOff x="1233817" y="2314157"/>
              <a:chExt cx="2302020" cy="1740611"/>
            </a:xfrm>
          </p:grpSpPr>
          <p:sp>
            <p:nvSpPr>
              <p:cNvPr id="34" name="순서도: 처리 33">
                <a:extLst>
                  <a:ext uri="{FF2B5EF4-FFF2-40B4-BE49-F238E27FC236}">
                    <a16:creationId xmlns:a16="http://schemas.microsoft.com/office/drawing/2014/main" id="{239B5721-38C3-905F-9F00-56E1F0153522}"/>
                  </a:ext>
                </a:extLst>
              </p:cNvPr>
              <p:cNvSpPr/>
              <p:nvPr/>
            </p:nvSpPr>
            <p:spPr>
              <a:xfrm>
                <a:off x="1233817" y="2491972"/>
                <a:ext cx="2302020" cy="1562796"/>
              </a:xfrm>
              <a:prstGeom prst="flowChart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Picture 2" descr="Zephyr Logo">
                <a:extLst>
                  <a:ext uri="{FF2B5EF4-FFF2-40B4-BE49-F238E27FC236}">
                    <a16:creationId xmlns:a16="http://schemas.microsoft.com/office/drawing/2014/main" id="{1D0D7DF6-63F6-C67D-CEAE-9C8A5B2CC4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337952" y="3020516"/>
                <a:ext cx="1040277" cy="480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Meta Llama 3 Launch Part 1 - 8B and 70B Models are Here, with 400B Model  Coming">
                <a:extLst>
                  <a:ext uri="{FF2B5EF4-FFF2-40B4-BE49-F238E27FC236}">
                    <a16:creationId xmlns:a16="http://schemas.microsoft.com/office/drawing/2014/main" id="{96173880-A4C1-1D58-1D64-EDE5538418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373914" y="2875006"/>
                <a:ext cx="1040277" cy="278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2023 AI 코리아 대상] 업스테이지, AI 기술상 (과학기술정보통신부 장관상) 수상 — Upstage">
                <a:extLst>
                  <a:ext uri="{FF2B5EF4-FFF2-40B4-BE49-F238E27FC236}">
                    <a16:creationId xmlns:a16="http://schemas.microsoft.com/office/drawing/2014/main" id="{E9BB086A-16D3-61DC-6550-0842B44A60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428582" y="3453558"/>
                <a:ext cx="914807" cy="3947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51F23DE-04EC-5B4D-83B7-70AAFE9DDD20}"/>
                  </a:ext>
                </a:extLst>
              </p:cNvPr>
              <p:cNvSpPr txBox="1"/>
              <p:nvPr/>
            </p:nvSpPr>
            <p:spPr>
              <a:xfrm>
                <a:off x="1688429" y="2314157"/>
                <a:ext cx="145132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Pre-trained</a:t>
                </a:r>
                <a:endParaRPr lang="ko-KR" altLang="en-US" dirty="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CBDD395-8CC7-4F35-72C4-9786C552EFBD}"/>
                </a:ext>
              </a:extLst>
            </p:cNvPr>
            <p:cNvGrpSpPr/>
            <p:nvPr/>
          </p:nvGrpSpPr>
          <p:grpSpPr>
            <a:xfrm>
              <a:off x="1233817" y="4123186"/>
              <a:ext cx="2302020" cy="1695595"/>
              <a:chOff x="1233817" y="4123186"/>
              <a:chExt cx="2302020" cy="1695595"/>
            </a:xfrm>
          </p:grpSpPr>
          <p:sp>
            <p:nvSpPr>
              <p:cNvPr id="30" name="순서도: 처리 29">
                <a:extLst>
                  <a:ext uri="{FF2B5EF4-FFF2-40B4-BE49-F238E27FC236}">
                    <a16:creationId xmlns:a16="http://schemas.microsoft.com/office/drawing/2014/main" id="{88328BD2-B90D-D4EA-9252-0D67E1C07B20}"/>
                  </a:ext>
                </a:extLst>
              </p:cNvPr>
              <p:cNvSpPr/>
              <p:nvPr/>
            </p:nvSpPr>
            <p:spPr>
              <a:xfrm>
                <a:off x="1233817" y="4255985"/>
                <a:ext cx="2302020" cy="1562796"/>
              </a:xfrm>
              <a:prstGeom prst="flowChart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4D6432-883C-56D8-F3EB-3DF64EBB7ACD}"/>
                  </a:ext>
                </a:extLst>
              </p:cNvPr>
              <p:cNvSpPr txBox="1"/>
              <p:nvPr/>
            </p:nvSpPr>
            <p:spPr>
              <a:xfrm>
                <a:off x="1811280" y="4123186"/>
                <a:ext cx="120562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Dataset</a:t>
                </a:r>
                <a:endParaRPr lang="ko-KR" altLang="en-US" dirty="0"/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417F750-141C-7C8A-EEE6-BB8737698F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35189"/>
              <a:stretch/>
            </p:blipFill>
            <p:spPr>
              <a:xfrm>
                <a:off x="1252959" y="5035058"/>
                <a:ext cx="1362346" cy="770654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2B24F5CE-8487-86EE-FCA9-525DCDCA5E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3641" y="4464113"/>
                <a:ext cx="1288727" cy="692029"/>
              </a:xfrm>
              <a:prstGeom prst="rect">
                <a:avLst/>
              </a:prstGeom>
            </p:spPr>
          </p:pic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149E91A-689D-B2C7-5535-A16154972C6A}"/>
              </a:ext>
            </a:extLst>
          </p:cNvPr>
          <p:cNvGrpSpPr/>
          <p:nvPr/>
        </p:nvGrpSpPr>
        <p:grpSpPr>
          <a:xfrm>
            <a:off x="4707187" y="1564863"/>
            <a:ext cx="2735725" cy="4421196"/>
            <a:chOff x="4240462" y="1564863"/>
            <a:chExt cx="2735725" cy="4421196"/>
          </a:xfrm>
        </p:grpSpPr>
        <p:sp>
          <p:nvSpPr>
            <p:cNvPr id="40" name="순서도: 처리 39">
              <a:extLst>
                <a:ext uri="{FF2B5EF4-FFF2-40B4-BE49-F238E27FC236}">
                  <a16:creationId xmlns:a16="http://schemas.microsoft.com/office/drawing/2014/main" id="{945887EC-4D66-AA94-8538-909735BF9EAD}"/>
                </a:ext>
              </a:extLst>
            </p:cNvPr>
            <p:cNvSpPr/>
            <p:nvPr/>
          </p:nvSpPr>
          <p:spPr>
            <a:xfrm>
              <a:off x="4240462" y="1745749"/>
              <a:ext cx="2735725" cy="424031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F6EC1DC-433A-22DD-645F-140102C39DA4}"/>
                </a:ext>
              </a:extLst>
            </p:cNvPr>
            <p:cNvSpPr txBox="1"/>
            <p:nvPr/>
          </p:nvSpPr>
          <p:spPr>
            <a:xfrm>
              <a:off x="4784695" y="1564863"/>
              <a:ext cx="17260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Fine-tuning</a:t>
              </a:r>
              <a:endParaRPr lang="ko-KR" altLang="en-US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471917B-F978-C98E-5C10-0C74FE669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2069" y="2455628"/>
              <a:ext cx="2631697" cy="331174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ADA90F4-601E-467F-3FF5-BB9EF59C3161}"/>
                </a:ext>
              </a:extLst>
            </p:cNvPr>
            <p:cNvSpPr txBox="1"/>
            <p:nvPr/>
          </p:nvSpPr>
          <p:spPr>
            <a:xfrm>
              <a:off x="4456630" y="2013868"/>
              <a:ext cx="2519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/>
                <a:t>LoRA</a:t>
              </a:r>
              <a:r>
                <a:rPr lang="en-US" altLang="ko-KR" sz="1400" dirty="0"/>
                <a:t>(Low Rank Adaptation)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49D83E2-22B4-4208-8571-5A9D67D73E0A}"/>
              </a:ext>
            </a:extLst>
          </p:cNvPr>
          <p:cNvGrpSpPr/>
          <p:nvPr/>
        </p:nvGrpSpPr>
        <p:grpSpPr>
          <a:xfrm>
            <a:off x="7929077" y="1529231"/>
            <a:ext cx="2735725" cy="4456828"/>
            <a:chOff x="7462352" y="1529231"/>
            <a:chExt cx="2735725" cy="4456828"/>
          </a:xfrm>
        </p:grpSpPr>
        <p:sp>
          <p:nvSpPr>
            <p:cNvPr id="45" name="순서도: 처리 44">
              <a:extLst>
                <a:ext uri="{FF2B5EF4-FFF2-40B4-BE49-F238E27FC236}">
                  <a16:creationId xmlns:a16="http://schemas.microsoft.com/office/drawing/2014/main" id="{49E2309E-4FAA-A038-1232-A72347187F17}"/>
                </a:ext>
              </a:extLst>
            </p:cNvPr>
            <p:cNvSpPr/>
            <p:nvPr/>
          </p:nvSpPr>
          <p:spPr>
            <a:xfrm>
              <a:off x="7462352" y="1745749"/>
              <a:ext cx="2735725" cy="424031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E6C1D2D-45E1-D295-3607-DF5827E39DEE}"/>
                </a:ext>
              </a:extLst>
            </p:cNvPr>
            <p:cNvSpPr txBox="1"/>
            <p:nvPr/>
          </p:nvSpPr>
          <p:spPr>
            <a:xfrm>
              <a:off x="8333355" y="1529231"/>
              <a:ext cx="108849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Model</a:t>
              </a:r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57A116-4258-9E7B-FDC6-A91141C098F4}"/>
                </a:ext>
              </a:extLst>
            </p:cNvPr>
            <p:cNvSpPr txBox="1"/>
            <p:nvPr/>
          </p:nvSpPr>
          <p:spPr>
            <a:xfrm>
              <a:off x="8116531" y="1921958"/>
              <a:ext cx="1779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u="sng" dirty="0"/>
                <a:t>.</a:t>
              </a:r>
              <a:r>
                <a:rPr lang="en-US" altLang="ko-KR" b="1" u="sng" dirty="0" err="1"/>
                <a:t>gguf</a:t>
              </a:r>
              <a:r>
                <a:rPr lang="en-US" altLang="ko-KR" b="1" u="sng" dirty="0"/>
                <a:t> / .</a:t>
              </a:r>
              <a:r>
                <a:rPr lang="en-US" altLang="ko-KR" b="1" u="sng" dirty="0" err="1"/>
                <a:t>ggml</a:t>
              </a:r>
              <a:endParaRPr lang="ko-KR" altLang="en-US" b="1" u="sng" dirty="0"/>
            </a:p>
          </p:txBody>
        </p:sp>
        <p:pic>
          <p:nvPicPr>
            <p:cNvPr id="48" name="Picture 2" descr="ollama">
              <a:extLst>
                <a:ext uri="{FF2B5EF4-FFF2-40B4-BE49-F238E27FC236}">
                  <a16:creationId xmlns:a16="http://schemas.microsoft.com/office/drawing/2014/main" id="{C208CFE3-A3D1-3F45-C901-E01C60AD57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4443" y="2494753"/>
              <a:ext cx="714808" cy="714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6516BE6-2A62-3CA4-D828-464088ED9630}"/>
                </a:ext>
              </a:extLst>
            </p:cNvPr>
            <p:cNvSpPr txBox="1"/>
            <p:nvPr/>
          </p:nvSpPr>
          <p:spPr>
            <a:xfrm>
              <a:off x="8192465" y="3659979"/>
              <a:ext cx="14948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u="sng" dirty="0" err="1"/>
                <a:t>Safetensors</a:t>
              </a:r>
              <a:endParaRPr lang="ko-KR" altLang="en-US" b="1" u="sng" dirty="0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A02BDAD-99BA-BE97-4EEE-17C24149E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53547" y="4114200"/>
              <a:ext cx="1790504" cy="1704582"/>
            </a:xfrm>
            <a:prstGeom prst="rect">
              <a:avLst/>
            </a:prstGeom>
          </p:spPr>
        </p:pic>
        <p:pic>
          <p:nvPicPr>
            <p:cNvPr id="51" name="그래픽 50">
              <a:extLst>
                <a:ext uri="{FF2B5EF4-FFF2-40B4-BE49-F238E27FC236}">
                  <a16:creationId xmlns:a16="http://schemas.microsoft.com/office/drawing/2014/main" id="{034C580A-71F6-A873-BA4A-23C6979D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939887" y="3946923"/>
              <a:ext cx="1039906" cy="1039906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3C8EF83-C0F2-9DD1-A1FD-E393CF916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b="19504"/>
            <a:stretch/>
          </p:blipFill>
          <p:spPr>
            <a:xfrm>
              <a:off x="7949368" y="2290651"/>
              <a:ext cx="1171484" cy="1399137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157ABA9-5905-41A9-B87C-6782991B4DEE}"/>
              </a:ext>
            </a:extLst>
          </p:cNvPr>
          <p:cNvSpPr/>
          <p:nvPr/>
        </p:nvSpPr>
        <p:spPr>
          <a:xfrm>
            <a:off x="1152814" y="1084016"/>
            <a:ext cx="1469923" cy="4031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Fine-tuning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22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5" y="137674"/>
            <a:ext cx="5783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 data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2CF98B28-97D5-AD29-519C-225FFBBA4D22}"/>
              </a:ext>
            </a:extLst>
          </p:cNvPr>
          <p:cNvSpPr/>
          <p:nvPr/>
        </p:nvSpPr>
        <p:spPr>
          <a:xfrm rot="5400000" flipV="1">
            <a:off x="2008434" y="1994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03493439-F92F-93A2-B309-D0D9E6AF1C4F}"/>
              </a:ext>
            </a:extLst>
          </p:cNvPr>
          <p:cNvSpPr/>
          <p:nvPr/>
        </p:nvSpPr>
        <p:spPr>
          <a:xfrm rot="5400000" flipV="1">
            <a:off x="9237908" y="19544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2640B-C9CA-8F1E-49B9-D831EEB8170B}"/>
              </a:ext>
            </a:extLst>
          </p:cNvPr>
          <p:cNvSpPr txBox="1"/>
          <p:nvPr/>
        </p:nvSpPr>
        <p:spPr>
          <a:xfrm>
            <a:off x="1778677" y="11708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D3E60-3A3F-DBA1-97E6-D034327DE08F}"/>
              </a:ext>
            </a:extLst>
          </p:cNvPr>
          <p:cNvSpPr txBox="1"/>
          <p:nvPr/>
        </p:nvSpPr>
        <p:spPr>
          <a:xfrm>
            <a:off x="8434275" y="11708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056A1-B8D2-48B4-0E91-2FE5CA72C1A2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2234" y="101611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8AFE36-ECC4-3A69-02F8-FC889836A02B}"/>
              </a:ext>
            </a:extLst>
          </p:cNvPr>
          <p:cNvSpPr txBox="1"/>
          <p:nvPr/>
        </p:nvSpPr>
        <p:spPr>
          <a:xfrm>
            <a:off x="6390258" y="4226220"/>
            <a:ext cx="251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Meta-Llama-3-8B</a:t>
            </a:r>
            <a:endParaRPr lang="ko-KR" altLang="en-US" dirty="0"/>
          </a:p>
        </p:txBody>
      </p:sp>
      <p:sp>
        <p:nvSpPr>
          <p:cNvPr id="37" name="AutoShape 6" descr="Untitled">
            <a:extLst>
              <a:ext uri="{FF2B5EF4-FFF2-40B4-BE49-F238E27FC236}">
                <a16:creationId xmlns:a16="http://schemas.microsoft.com/office/drawing/2014/main" id="{EB03FB81-CA73-497E-1C89-44AA0125EA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" name="그림 3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9FF4275-BC6C-5395-AA7A-C2C1ACF1A7F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6" y="2643622"/>
            <a:ext cx="10223795" cy="369312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FB5C5BF-725B-0DF1-09FE-E4C7584F9193}"/>
              </a:ext>
            </a:extLst>
          </p:cNvPr>
          <p:cNvGrpSpPr/>
          <p:nvPr/>
        </p:nvGrpSpPr>
        <p:grpSpPr>
          <a:xfrm>
            <a:off x="532616" y="1259840"/>
            <a:ext cx="5417243" cy="1278650"/>
            <a:chOff x="5707116" y="1339934"/>
            <a:chExt cx="5664957" cy="141724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09F4F67-12A3-3D5A-5F66-7BF3B3992805}"/>
                </a:ext>
              </a:extLst>
            </p:cNvPr>
            <p:cNvGrpSpPr/>
            <p:nvPr/>
          </p:nvGrpSpPr>
          <p:grpSpPr>
            <a:xfrm>
              <a:off x="6348494" y="1339934"/>
              <a:ext cx="5023579" cy="1417242"/>
              <a:chOff x="6348494" y="1339934"/>
              <a:chExt cx="5023579" cy="1417242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8C61580-550A-66FE-5FCA-6963896104F0}"/>
                  </a:ext>
                </a:extLst>
              </p:cNvPr>
              <p:cNvSpPr/>
              <p:nvPr/>
            </p:nvSpPr>
            <p:spPr>
              <a:xfrm>
                <a:off x="6348494" y="1339934"/>
                <a:ext cx="5023579" cy="14172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8C40E-EED3-CE45-6128-63BC766D0A7E}"/>
                  </a:ext>
                </a:extLst>
              </p:cNvPr>
              <p:cNvSpPr txBox="1"/>
              <p:nvPr/>
            </p:nvSpPr>
            <p:spPr>
              <a:xfrm>
                <a:off x="7266553" y="1551669"/>
                <a:ext cx="4018784" cy="1057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err="1"/>
                  <a:t>nlpai</a:t>
                </a:r>
                <a:r>
                  <a:rPr lang="en-US" altLang="ko-KR" sz="1400" dirty="0"/>
                  <a:t>-lab/databricks-dolly-15k-ko </a:t>
                </a:r>
              </a:p>
              <a:p>
                <a:pPr algn="ctr"/>
                <a:r>
                  <a:rPr lang="ko-KR" altLang="en-US" sz="1400" dirty="0"/>
                  <a:t>데이터셋 </a:t>
                </a:r>
                <a:r>
                  <a:rPr lang="en-US" altLang="ko-KR" sz="1400" dirty="0"/>
                  <a:t>15000</a:t>
                </a:r>
                <a:r>
                  <a:rPr lang="ko-KR" altLang="en-US" sz="1400" dirty="0"/>
                  <a:t>개를 베이스로 구축</a:t>
                </a:r>
              </a:p>
              <a:p>
                <a:pPr algn="ctr"/>
                <a:r>
                  <a:rPr lang="ko-KR" altLang="en-US" sz="1400" dirty="0"/>
                  <a:t>자체 제작 데이터추가 후 ‘해요체’ 변경</a:t>
                </a:r>
                <a:endParaRPr lang="en-US" altLang="ko-KR" sz="1400" dirty="0"/>
              </a:p>
              <a:p>
                <a:pPr algn="ctr"/>
                <a:r>
                  <a:rPr lang="ko-KR" altLang="en-US" sz="1400" dirty="0" err="1"/>
                  <a:t>풋풋이</a:t>
                </a:r>
                <a:r>
                  <a:rPr lang="ko-KR" altLang="en-US" sz="1400" dirty="0"/>
                  <a:t> 컨셉 말투 붙여 완성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7BE99D2-6F53-375F-21F5-14F87720B9C5}"/>
                </a:ext>
              </a:extLst>
            </p:cNvPr>
            <p:cNvSpPr/>
            <p:nvPr/>
          </p:nvSpPr>
          <p:spPr>
            <a:xfrm>
              <a:off x="5707116" y="1339934"/>
              <a:ext cx="1665654" cy="14172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Dongwookss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</a:p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q_a_korean</a:t>
              </a:r>
              <a:r>
                <a:rPr lang="en-US" altLang="ko-KR" sz="1400" dirty="0">
                  <a:solidFill>
                    <a:schemeClr val="tx1"/>
                  </a:solidFill>
                </a:rPr>
                <a:t>_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futsal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97EB1EA-7BAC-BC5A-41C8-E6BCC244DE80}"/>
              </a:ext>
            </a:extLst>
          </p:cNvPr>
          <p:cNvGrpSpPr/>
          <p:nvPr/>
        </p:nvGrpSpPr>
        <p:grpSpPr>
          <a:xfrm>
            <a:off x="6175526" y="1259841"/>
            <a:ext cx="5329555" cy="1279963"/>
            <a:chOff x="5707117" y="3033884"/>
            <a:chExt cx="5924290" cy="141724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4960A4-9A43-791A-4849-3F62298200E3}"/>
                </a:ext>
              </a:extLst>
            </p:cNvPr>
            <p:cNvSpPr/>
            <p:nvPr/>
          </p:nvSpPr>
          <p:spPr>
            <a:xfrm>
              <a:off x="6356402" y="3033884"/>
              <a:ext cx="5275005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7369D49-A74B-9C79-8036-98FEF5FB8B62}"/>
                </a:ext>
              </a:extLst>
            </p:cNvPr>
            <p:cNvSpPr/>
            <p:nvPr/>
          </p:nvSpPr>
          <p:spPr>
            <a:xfrm>
              <a:off x="5707117" y="3033884"/>
              <a:ext cx="1875298" cy="141724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mintaeng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</a:p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llm_futsaldata_yo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04AACB-12EE-9B5B-558B-228C34179615}"/>
                </a:ext>
              </a:extLst>
            </p:cNvPr>
            <p:cNvSpPr txBox="1"/>
            <p:nvPr/>
          </p:nvSpPr>
          <p:spPr>
            <a:xfrm>
              <a:off x="7520401" y="3258234"/>
              <a:ext cx="4018784" cy="1056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/>
                <a:t>beomi</a:t>
              </a:r>
              <a:r>
                <a:rPr lang="en-US" altLang="ko-KR" sz="1400" dirty="0"/>
                <a:t>/KoAlpaca-v1.1a </a:t>
              </a:r>
            </a:p>
            <a:p>
              <a:pPr algn="ctr"/>
              <a:r>
                <a:rPr lang="ko-KR" altLang="en-US" sz="1400" dirty="0"/>
                <a:t>데이터셋 </a:t>
              </a:r>
              <a:r>
                <a:rPr lang="en-US" altLang="ko-KR" sz="1400" dirty="0"/>
                <a:t>21200</a:t>
              </a:r>
              <a:r>
                <a:rPr lang="ko-KR" altLang="en-US" sz="1400" dirty="0"/>
                <a:t>개 베이스로 구축</a:t>
              </a:r>
            </a:p>
            <a:p>
              <a:pPr algn="ctr"/>
              <a:r>
                <a:rPr lang="en-US" altLang="ko-KR" sz="1400" dirty="0" err="1"/>
                <a:t>q_a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korean</a:t>
              </a:r>
              <a:r>
                <a:rPr lang="en-US" altLang="ko-KR" sz="1400" dirty="0"/>
                <a:t> futsal </a:t>
              </a:r>
              <a:r>
                <a:rPr lang="ko-KR" altLang="en-US" sz="1400" dirty="0"/>
                <a:t>데이터 추가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‘해요체’ 변경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80DEFB-810F-043A-ECC1-1C999FE6393B}"/>
              </a:ext>
            </a:extLst>
          </p:cNvPr>
          <p:cNvSpPr/>
          <p:nvPr/>
        </p:nvSpPr>
        <p:spPr>
          <a:xfrm>
            <a:off x="9849333" y="6557934"/>
            <a:ext cx="2342667" cy="2664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26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1C894-28B7-E9FE-223F-1C6605E5A90E}"/>
              </a:ext>
            </a:extLst>
          </p:cNvPr>
          <p:cNvSpPr txBox="1"/>
          <p:nvPr/>
        </p:nvSpPr>
        <p:spPr>
          <a:xfrm>
            <a:off x="5905226" y="1120676"/>
            <a:ext cx="55832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LoRA</a:t>
            </a:r>
            <a:r>
              <a:rPr lang="en-US" altLang="ko-KR" sz="1600" dirty="0"/>
              <a:t> (Low Rank Adaptation)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SFT Trainer</a:t>
            </a:r>
            <a:r>
              <a:rPr lang="en-US" altLang="ko-KR" sz="1600" dirty="0"/>
              <a:t>(supervised finetuning)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파라미터 조정 훈련 및 훈련결과 기록 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D884B8-4BDB-E776-FD71-160409BE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76" y="1051228"/>
            <a:ext cx="4257534" cy="53577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EC830C-F4C0-F1FE-FA4B-D56F57EE69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557"/>
          <a:stretch/>
        </p:blipFill>
        <p:spPr>
          <a:xfrm>
            <a:off x="6533380" y="2214015"/>
            <a:ext cx="4137104" cy="303213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D3C4BA-2BE4-1CF6-CE22-613E5E6D5283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B49F09-149E-C795-BB4F-4F1C37DDF9B7}"/>
              </a:ext>
            </a:extLst>
          </p:cNvPr>
          <p:cNvSpPr txBox="1"/>
          <p:nvPr/>
        </p:nvSpPr>
        <p:spPr>
          <a:xfrm>
            <a:off x="6536748" y="5451378"/>
            <a:ext cx="667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한계</a:t>
            </a:r>
            <a:endParaRPr lang="ko-KR" altLang="en-US" b="1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4CC3E8C-1187-C9A7-FF83-5B429A7987C7}"/>
              </a:ext>
            </a:extLst>
          </p:cNvPr>
          <p:cNvSpPr/>
          <p:nvPr/>
        </p:nvSpPr>
        <p:spPr>
          <a:xfrm>
            <a:off x="6688721" y="5995159"/>
            <a:ext cx="336547" cy="251194"/>
          </a:xfrm>
          <a:prstGeom prst="rightArrow">
            <a:avLst/>
          </a:prstGeom>
          <a:solidFill>
            <a:srgbClr val="2FA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5CBC4-396D-D35C-969F-4EF7FF82FD9E}"/>
              </a:ext>
            </a:extLst>
          </p:cNvPr>
          <p:cNvSpPr txBox="1"/>
          <p:nvPr/>
        </p:nvSpPr>
        <p:spPr>
          <a:xfrm>
            <a:off x="7142394" y="5450244"/>
            <a:ext cx="4103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</a:rPr>
              <a:t>한정된 </a:t>
            </a:r>
            <a:r>
              <a:rPr lang="en-US" altLang="ko-KR" sz="1600" dirty="0" err="1">
                <a:solidFill>
                  <a:schemeClr val="tx1"/>
                </a:solidFill>
              </a:rPr>
              <a:t>Gpu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자원과 데이터 셋 </a:t>
            </a:r>
            <a:r>
              <a:rPr lang="ko-KR" altLang="en-US" sz="1600" dirty="0" err="1">
                <a:solidFill>
                  <a:schemeClr val="tx1"/>
                </a:solidFill>
              </a:rPr>
              <a:t>전처리</a:t>
            </a:r>
            <a:r>
              <a:rPr lang="ko-KR" altLang="en-US" sz="1600" dirty="0">
                <a:solidFill>
                  <a:schemeClr val="tx1"/>
                </a:solidFill>
              </a:rPr>
              <a:t> 시간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D5BAC2-17C7-29D3-1B32-0F4EE79CD746}"/>
              </a:ext>
            </a:extLst>
          </p:cNvPr>
          <p:cNvSpPr txBox="1"/>
          <p:nvPr/>
        </p:nvSpPr>
        <p:spPr>
          <a:xfrm>
            <a:off x="7125639" y="5923187"/>
            <a:ext cx="449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튜닝 기록 및 평가 </a:t>
            </a:r>
            <a:r>
              <a:rPr lang="en-US" altLang="ko-KR" b="1" dirty="0"/>
              <a:t>+ </a:t>
            </a:r>
            <a:r>
              <a:rPr lang="ko-KR" altLang="en-US" b="1" dirty="0" err="1"/>
              <a:t>하이퍼</a:t>
            </a:r>
            <a:r>
              <a:rPr lang="ko-KR" altLang="en-US" b="1" dirty="0"/>
              <a:t> 파라미터 튜닝 진행 </a:t>
            </a:r>
          </a:p>
        </p:txBody>
      </p:sp>
    </p:spTree>
    <p:extLst>
      <p:ext uri="{BB962C8B-B14F-4D97-AF65-F5344CB8AC3E}">
        <p14:creationId xmlns:p14="http://schemas.microsoft.com/office/powerpoint/2010/main" val="306595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</a:t>
            </a:r>
          </a:p>
        </p:txBody>
      </p:sp>
      <p:pic>
        <p:nvPicPr>
          <p:cNvPr id="5" name="그림 4" descr="클립아트, 그래픽, 디자인, 만화 영화이(가) 표시된 사진&#10;&#10;자동 생성된 설명">
            <a:extLst>
              <a:ext uri="{FF2B5EF4-FFF2-40B4-BE49-F238E27FC236}">
                <a16:creationId xmlns:a16="http://schemas.microsoft.com/office/drawing/2014/main" id="{8DB979C4-5D28-800F-5FD0-04D2A34F87C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9" y="1709134"/>
            <a:ext cx="723067" cy="723067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38ED42BD-10F4-F2A7-F42A-ADBE479FAD8D}"/>
              </a:ext>
            </a:extLst>
          </p:cNvPr>
          <p:cNvSpPr/>
          <p:nvPr/>
        </p:nvSpPr>
        <p:spPr>
          <a:xfrm>
            <a:off x="8284974" y="1406918"/>
            <a:ext cx="2976873" cy="523601"/>
          </a:xfrm>
          <a:prstGeom prst="wedgeRoundRectCallout">
            <a:avLst>
              <a:gd name="adj1" fmla="val 52887"/>
              <a:gd name="adj2" fmla="val 2113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너 이름이 </a:t>
            </a:r>
            <a:r>
              <a:rPr lang="ko-KR" altLang="en-US" sz="1400" dirty="0" err="1">
                <a:solidFill>
                  <a:schemeClr val="tx1"/>
                </a:solidFill>
              </a:rPr>
              <a:t>뭐야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44BAE0EA-8EAD-B7A1-1C44-B36198F0275D}"/>
              </a:ext>
            </a:extLst>
          </p:cNvPr>
          <p:cNvSpPr/>
          <p:nvPr/>
        </p:nvSpPr>
        <p:spPr>
          <a:xfrm>
            <a:off x="7639469" y="2378431"/>
            <a:ext cx="3622378" cy="548005"/>
          </a:xfrm>
          <a:prstGeom prst="wedgeRoundRectCallout">
            <a:avLst>
              <a:gd name="adj1" fmla="val 52887"/>
              <a:gd name="adj2" fmla="val 2113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팀의 </a:t>
            </a:r>
            <a:r>
              <a:rPr lang="ko-KR" altLang="en-US" sz="1400" dirty="0" err="1">
                <a:solidFill>
                  <a:schemeClr val="tx1"/>
                </a:solidFill>
              </a:rPr>
              <a:t>챗봇부서에는</a:t>
            </a:r>
            <a:r>
              <a:rPr lang="ko-KR" altLang="en-US" sz="1400" dirty="0">
                <a:solidFill>
                  <a:schemeClr val="tx1"/>
                </a:solidFill>
              </a:rPr>
              <a:t> 누가 있어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1D70B25A-E84D-45BD-31AC-3E6005D936E0}"/>
              </a:ext>
            </a:extLst>
          </p:cNvPr>
          <p:cNvSpPr/>
          <p:nvPr/>
        </p:nvSpPr>
        <p:spPr>
          <a:xfrm>
            <a:off x="7530400" y="3366032"/>
            <a:ext cx="3745172" cy="505410"/>
          </a:xfrm>
          <a:prstGeom prst="wedgeRoundRectCallout">
            <a:avLst>
              <a:gd name="adj1" fmla="val 52887"/>
              <a:gd name="adj2" fmla="val 2113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풋풋이는</a:t>
            </a:r>
            <a:r>
              <a:rPr lang="ko-KR" altLang="en-US" sz="1400" dirty="0">
                <a:solidFill>
                  <a:schemeClr val="tx1"/>
                </a:solidFill>
              </a:rPr>
              <a:t> 어느 부서에서 만들고 있어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7ACEE183-8C8B-0132-17C3-9E5E39DD875B}"/>
              </a:ext>
            </a:extLst>
          </p:cNvPr>
          <p:cNvSpPr/>
          <p:nvPr/>
        </p:nvSpPr>
        <p:spPr>
          <a:xfrm>
            <a:off x="7578072" y="4304504"/>
            <a:ext cx="3745172" cy="523601"/>
          </a:xfrm>
          <a:prstGeom prst="wedgeRoundRectCallout">
            <a:avLst>
              <a:gd name="adj1" fmla="val 52887"/>
              <a:gd name="adj2" fmla="val 2113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팀의 부서와 총 팀장을 알려줘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FCDAE9A2-9488-ABFF-9F2A-131116E38CD1}"/>
              </a:ext>
            </a:extLst>
          </p:cNvPr>
          <p:cNvSpPr/>
          <p:nvPr/>
        </p:nvSpPr>
        <p:spPr>
          <a:xfrm>
            <a:off x="7578072" y="5306955"/>
            <a:ext cx="3745172" cy="523602"/>
          </a:xfrm>
          <a:prstGeom prst="wedgeRoundRectCallout">
            <a:avLst>
              <a:gd name="adj1" fmla="val 52887"/>
              <a:gd name="adj2" fmla="val 2113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팀에는 총 몇 명이 있어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AB349A54-CF39-C719-0910-004B56A7739D}"/>
              </a:ext>
            </a:extLst>
          </p:cNvPr>
          <p:cNvSpPr/>
          <p:nvPr/>
        </p:nvSpPr>
        <p:spPr>
          <a:xfrm>
            <a:off x="1799087" y="1796060"/>
            <a:ext cx="4815073" cy="523601"/>
          </a:xfrm>
          <a:prstGeom prst="wedgeRoundRectCallout">
            <a:avLst>
              <a:gd name="adj1" fmla="val -54180"/>
              <a:gd name="adj2" fmla="val 29157"/>
              <a:gd name="adj3" fmla="val 16667"/>
            </a:avLst>
          </a:prstGeom>
          <a:solidFill>
            <a:srgbClr val="B8E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저는 아직 사람처럼 생성되지 않았으며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현재 인공지능 기술로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개발되어 최선을 다하고 있어요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얼마든지 물어보세요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 err="1">
                <a:solidFill>
                  <a:schemeClr val="tx1"/>
                </a:solidFill>
              </a:rPr>
              <a:t>풋풋</a:t>
            </a:r>
            <a:r>
              <a:rPr lang="en-US" altLang="ko-KR" sz="1400" dirty="0">
                <a:solidFill>
                  <a:schemeClr val="tx1"/>
                </a:solidFill>
              </a:rPr>
              <a:t>~!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893E9757-62F6-5FF2-F5D9-9911E75EE875}"/>
              </a:ext>
            </a:extLst>
          </p:cNvPr>
          <p:cNvSpPr/>
          <p:nvPr/>
        </p:nvSpPr>
        <p:spPr>
          <a:xfrm>
            <a:off x="1817554" y="2745698"/>
            <a:ext cx="4796605" cy="523601"/>
          </a:xfrm>
          <a:prstGeom prst="wedgeRoundRectCallout">
            <a:avLst>
              <a:gd name="adj1" fmla="val -54512"/>
              <a:gd name="adj2" fmla="val 29603"/>
              <a:gd name="adj3" fmla="val 16667"/>
            </a:avLst>
          </a:prstGeom>
          <a:solidFill>
            <a:srgbClr val="B8E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팀의 </a:t>
            </a:r>
            <a:r>
              <a:rPr lang="ko-KR" altLang="en-US" sz="1400" dirty="0" err="1">
                <a:solidFill>
                  <a:schemeClr val="tx1"/>
                </a:solidFill>
              </a:rPr>
              <a:t>챗봇부서에는</a:t>
            </a:r>
            <a:r>
              <a:rPr lang="ko-KR" altLang="en-US" sz="1400" dirty="0">
                <a:solidFill>
                  <a:schemeClr val="tx1"/>
                </a:solidFill>
              </a:rPr>
              <a:t> 강동욱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강민지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신대근이 있어요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얼마든지 물어보세요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 err="1">
                <a:solidFill>
                  <a:schemeClr val="tx1"/>
                </a:solidFill>
              </a:rPr>
              <a:t>풋풋</a:t>
            </a:r>
            <a:r>
              <a:rPr lang="en-US" altLang="ko-KR" sz="1400" dirty="0">
                <a:solidFill>
                  <a:schemeClr val="tx1"/>
                </a:solidFill>
              </a:rPr>
              <a:t>~!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BB0EAD97-BB83-E732-E008-C0B8859F9091}"/>
              </a:ext>
            </a:extLst>
          </p:cNvPr>
          <p:cNvSpPr/>
          <p:nvPr/>
        </p:nvSpPr>
        <p:spPr>
          <a:xfrm>
            <a:off x="1817555" y="3721869"/>
            <a:ext cx="4796604" cy="523601"/>
          </a:xfrm>
          <a:prstGeom prst="wedgeRoundRectCallout">
            <a:avLst>
              <a:gd name="adj1" fmla="val -54345"/>
              <a:gd name="adj2" fmla="val 27153"/>
              <a:gd name="adj3" fmla="val 16667"/>
            </a:avLst>
          </a:prstGeom>
          <a:solidFill>
            <a:srgbClr val="B8E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팀의 </a:t>
            </a:r>
            <a:r>
              <a:rPr lang="ko-KR" altLang="en-US" sz="1400" dirty="0" err="1">
                <a:solidFill>
                  <a:schemeClr val="tx1"/>
                </a:solidFill>
              </a:rPr>
              <a:t>챗봇부서에서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풋풋이를</a:t>
            </a:r>
            <a:r>
              <a:rPr lang="ko-KR" altLang="en-US" sz="1400" dirty="0">
                <a:solidFill>
                  <a:schemeClr val="tx1"/>
                </a:solidFill>
              </a:rPr>
              <a:t> 만들고 있어요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얼마든지 물어보세요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 err="1">
                <a:solidFill>
                  <a:schemeClr val="tx1"/>
                </a:solidFill>
              </a:rPr>
              <a:t>풋풋</a:t>
            </a:r>
            <a:r>
              <a:rPr lang="en-US" altLang="ko-KR" sz="1400" dirty="0">
                <a:solidFill>
                  <a:schemeClr val="tx1"/>
                </a:solidFill>
              </a:rPr>
              <a:t>~!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915E6043-356F-1E36-A5AB-F58BEAFF4433}"/>
              </a:ext>
            </a:extLst>
          </p:cNvPr>
          <p:cNvSpPr/>
          <p:nvPr/>
        </p:nvSpPr>
        <p:spPr>
          <a:xfrm>
            <a:off x="1798376" y="4615480"/>
            <a:ext cx="4815783" cy="523601"/>
          </a:xfrm>
          <a:prstGeom prst="wedgeRoundRectCallout">
            <a:avLst>
              <a:gd name="adj1" fmla="val -54457"/>
              <a:gd name="adj2" fmla="val 27153"/>
              <a:gd name="adj3" fmla="val 16667"/>
            </a:avLst>
          </a:prstGeom>
          <a:solidFill>
            <a:srgbClr val="B8E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팀은 영상부서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챗봇부서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개발부서로 구성되어 있으며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총괄 팀장은 </a:t>
            </a:r>
            <a:r>
              <a:rPr lang="ko-KR" altLang="en-US" sz="1400" dirty="0" err="1">
                <a:solidFill>
                  <a:schemeClr val="tx1"/>
                </a:solidFill>
              </a:rPr>
              <a:t>서한울이에요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얼마든지 물어보세요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 err="1">
                <a:solidFill>
                  <a:schemeClr val="tx1"/>
                </a:solidFill>
              </a:rPr>
              <a:t>풋풋</a:t>
            </a:r>
            <a:r>
              <a:rPr lang="en-US" altLang="ko-KR" sz="1400" dirty="0">
                <a:solidFill>
                  <a:schemeClr val="tx1"/>
                </a:solidFill>
              </a:rPr>
              <a:t>~!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EE1661DF-ACC7-BFFA-DEEC-1E2E63CC2A1F}"/>
              </a:ext>
            </a:extLst>
          </p:cNvPr>
          <p:cNvSpPr/>
          <p:nvPr/>
        </p:nvSpPr>
        <p:spPr>
          <a:xfrm>
            <a:off x="1798376" y="5637193"/>
            <a:ext cx="4815783" cy="523601"/>
          </a:xfrm>
          <a:prstGeom prst="wedgeRoundRectCallout">
            <a:avLst>
              <a:gd name="adj1" fmla="val -54794"/>
              <a:gd name="adj2" fmla="val 28935"/>
              <a:gd name="adj3" fmla="val 16667"/>
            </a:avLst>
          </a:prstGeom>
          <a:solidFill>
            <a:srgbClr val="B8E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팀은 </a:t>
            </a:r>
            <a:r>
              <a:rPr lang="en-US" altLang="ko-KR" sz="1400" dirty="0">
                <a:solidFill>
                  <a:schemeClr val="tx1"/>
                </a:solidFill>
              </a:rPr>
              <a:t>8</a:t>
            </a:r>
            <a:r>
              <a:rPr lang="ko-KR" altLang="en-US" sz="1400" dirty="0">
                <a:solidFill>
                  <a:schemeClr val="tx1"/>
                </a:solidFill>
              </a:rPr>
              <a:t>명으로 구성되어 있어요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얼마든지 물어보세요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 err="1">
                <a:solidFill>
                  <a:schemeClr val="tx1"/>
                </a:solidFill>
              </a:rPr>
              <a:t>풋풋</a:t>
            </a:r>
            <a:r>
              <a:rPr lang="en-US" altLang="ko-KR" sz="1400" dirty="0">
                <a:solidFill>
                  <a:schemeClr val="tx1"/>
                </a:solidFill>
              </a:rPr>
              <a:t>~!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6" name="그림 25" descr="클립아트, 그래픽, 디자인, 만화 영화이(가) 표시된 사진&#10;&#10;자동 생성된 설명">
            <a:extLst>
              <a:ext uri="{FF2B5EF4-FFF2-40B4-BE49-F238E27FC236}">
                <a16:creationId xmlns:a16="http://schemas.microsoft.com/office/drawing/2014/main" id="{8DBC72E9-4BF7-8EFA-EDFF-911D13B680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05" y="2700435"/>
            <a:ext cx="730657" cy="730657"/>
          </a:xfrm>
          <a:prstGeom prst="rect">
            <a:avLst/>
          </a:prstGeom>
        </p:spPr>
      </p:pic>
      <p:pic>
        <p:nvPicPr>
          <p:cNvPr id="27" name="그림 26" descr="클립아트, 그래픽, 디자인, 만화 영화이(가) 표시된 사진&#10;&#10;자동 생성된 설명">
            <a:extLst>
              <a:ext uri="{FF2B5EF4-FFF2-40B4-BE49-F238E27FC236}">
                <a16:creationId xmlns:a16="http://schemas.microsoft.com/office/drawing/2014/main" id="{F8C5C1A0-5143-9DF3-271F-E584E6ADB40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3" y="3657304"/>
            <a:ext cx="730657" cy="730657"/>
          </a:xfrm>
          <a:prstGeom prst="rect">
            <a:avLst/>
          </a:prstGeom>
        </p:spPr>
      </p:pic>
      <p:pic>
        <p:nvPicPr>
          <p:cNvPr id="28" name="그림 27" descr="클립아트, 그래픽, 디자인, 만화 영화이(가) 표시된 사진&#10;&#10;자동 생성된 설명">
            <a:extLst>
              <a:ext uri="{FF2B5EF4-FFF2-40B4-BE49-F238E27FC236}">
                <a16:creationId xmlns:a16="http://schemas.microsoft.com/office/drawing/2014/main" id="{21999946-AB40-17B1-E9CF-FDD9E5FA4C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3" y="4614173"/>
            <a:ext cx="730657" cy="730657"/>
          </a:xfrm>
          <a:prstGeom prst="rect">
            <a:avLst/>
          </a:prstGeom>
        </p:spPr>
      </p:pic>
      <p:pic>
        <p:nvPicPr>
          <p:cNvPr id="29" name="그림 28" descr="클립아트, 그래픽, 디자인, 만화 영화이(가) 표시된 사진&#10;&#10;자동 생성된 설명">
            <a:extLst>
              <a:ext uri="{FF2B5EF4-FFF2-40B4-BE49-F238E27FC236}">
                <a16:creationId xmlns:a16="http://schemas.microsoft.com/office/drawing/2014/main" id="{476B53BE-B7F0-625C-BA50-959E560D045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09" y="5551866"/>
            <a:ext cx="730657" cy="7306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5145058-8C5B-ABAE-4A06-D9F732E350BA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323E23-ECEF-6E3F-A2CD-685CF01445BE}"/>
              </a:ext>
            </a:extLst>
          </p:cNvPr>
          <p:cNvSpPr/>
          <p:nvPr/>
        </p:nvSpPr>
        <p:spPr>
          <a:xfrm>
            <a:off x="729999" y="1060385"/>
            <a:ext cx="1891863" cy="4204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u="sng" dirty="0">
                <a:solidFill>
                  <a:schemeClr val="tx1"/>
                </a:solidFill>
              </a:rPr>
              <a:t>모델 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218127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eval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1FA96B1-9F40-685D-6846-E70F1791F915}"/>
              </a:ext>
            </a:extLst>
          </p:cNvPr>
          <p:cNvGrpSpPr/>
          <p:nvPr/>
        </p:nvGrpSpPr>
        <p:grpSpPr>
          <a:xfrm>
            <a:off x="1029437" y="1966229"/>
            <a:ext cx="4677104" cy="3867807"/>
            <a:chOff x="824165" y="1551820"/>
            <a:chExt cx="4677104" cy="386780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356B52A-48E4-C9E1-54AB-1C8DC87982D9}"/>
                </a:ext>
              </a:extLst>
            </p:cNvPr>
            <p:cNvSpPr/>
            <p:nvPr/>
          </p:nvSpPr>
          <p:spPr>
            <a:xfrm>
              <a:off x="824165" y="1551820"/>
              <a:ext cx="4677104" cy="386780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9B130E-44D6-55EA-9B94-120F2DE9C42B}"/>
                </a:ext>
              </a:extLst>
            </p:cNvPr>
            <p:cNvSpPr txBox="1"/>
            <p:nvPr/>
          </p:nvSpPr>
          <p:spPr>
            <a:xfrm>
              <a:off x="1010724" y="2513812"/>
              <a:ext cx="430398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Below is an instruction that describes a task. Write a response that appropriately completes the request. </a:t>
              </a:r>
            </a:p>
            <a:p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제시하는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context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에서만 대답하고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context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에 없는 내용은 모르겠다고 대답해 </a:t>
              </a:r>
              <a:endParaRPr lang="en-US" altLang="ko-KR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endParaRPr>
            </a:p>
            <a:p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context : '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아디오스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 팀은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8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명으로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구성되어있다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팀 안에 영상부서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챗봇부서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개발자부서가 있으며 총괄 팀장으로 서한울이 있어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각 부서의 팀장으로 영상부서 팀장은 김성일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챗봇부서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 팀장은 신대근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개발자부서 팀장은 정현수야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영상 부서에는 김성일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손명준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임경란이 있고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개발자부서에는 정현수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서한울이 있어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챗봇부서에는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 강동욱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강민지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신대근이 있고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풋풋이라는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 제품을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만들고있어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풋풋이의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 월 이용요금은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3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만원이야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영상팀은 플레이어의 행동분석을 통해 경기에서의 활약을 알려주는 서비스를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만들고있어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AF4C64-B9F2-4D60-2333-20764D6B3455}"/>
                </a:ext>
              </a:extLst>
            </p:cNvPr>
            <p:cNvSpPr txBox="1"/>
            <p:nvPr/>
          </p:nvSpPr>
          <p:spPr>
            <a:xfrm>
              <a:off x="1939159" y="2031034"/>
              <a:ext cx="2459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PROMPT</a:t>
              </a:r>
              <a:endParaRPr lang="ko-KR" altLang="en-US" dirty="0"/>
            </a:p>
          </p:txBody>
        </p:sp>
      </p:grp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FC22E079-E5C3-ABF4-A2FE-4772077307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107680"/>
              </p:ext>
            </p:extLst>
          </p:nvPr>
        </p:nvGraphicFramePr>
        <p:xfrm>
          <a:off x="6211871" y="1975573"/>
          <a:ext cx="4950692" cy="3552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74865A3-7773-91C2-BA2C-3ADA3B2F8DF9}"/>
              </a:ext>
            </a:extLst>
          </p:cNvPr>
          <p:cNvSpPr/>
          <p:nvPr/>
        </p:nvSpPr>
        <p:spPr>
          <a:xfrm>
            <a:off x="1029437" y="1120676"/>
            <a:ext cx="2589262" cy="42310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Human Evaluation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935BF4-FA00-77C2-1839-79643DF8D9D9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01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FE5EC4-4D55-B828-691A-4E6B09E8B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170" y="1438462"/>
            <a:ext cx="8903659" cy="479850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46EA779-C520-22EA-D6D6-6630EEB7B571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1AFE1-943D-5D56-ABB2-09D5334D5CA3}"/>
              </a:ext>
            </a:extLst>
          </p:cNvPr>
          <p:cNvSpPr txBox="1"/>
          <p:nvPr/>
        </p:nvSpPr>
        <p:spPr>
          <a:xfrm>
            <a:off x="3037259" y="1014068"/>
            <a:ext cx="574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https://huggingface.co/Dongwookss/big_fut_final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75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8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</a:rPr>
              <a:t>Retrieval Augmented </a:t>
            </a:r>
            <a:r>
              <a:rPr lang="en-US" altLang="ko-KR" sz="4000" b="1" dirty="0">
                <a:solidFill>
                  <a:schemeClr val="bg1"/>
                </a:solidFill>
              </a:rPr>
              <a:t>Generation</a:t>
            </a:r>
          </a:p>
        </p:txBody>
      </p:sp>
      <p:pic>
        <p:nvPicPr>
          <p:cNvPr id="7" name="Picture 2" descr="RAG Workflow ( Retrieval-Augmented Generation AI) | by Kushal Sharma |  Medium">
            <a:extLst>
              <a:ext uri="{FF2B5EF4-FFF2-40B4-BE49-F238E27FC236}">
                <a16:creationId xmlns:a16="http://schemas.microsoft.com/office/drawing/2014/main" id="{152EE6A2-F30D-9940-BC76-38087E267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56" y="2627834"/>
            <a:ext cx="10398804" cy="352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6E147B-955C-4F16-E799-53C3584C63A6}"/>
              </a:ext>
            </a:extLst>
          </p:cNvPr>
          <p:cNvSpPr/>
          <p:nvPr/>
        </p:nvSpPr>
        <p:spPr>
          <a:xfrm>
            <a:off x="1077780" y="1275215"/>
            <a:ext cx="10036438" cy="99090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SzPct val="101000"/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</a:rPr>
              <a:t>목표  </a:t>
            </a:r>
            <a:r>
              <a:rPr lang="en-US" altLang="ko-KR" sz="1400" dirty="0">
                <a:solidFill>
                  <a:schemeClr val="tx1"/>
                </a:solidFill>
              </a:rPr>
              <a:t>:    </a:t>
            </a:r>
            <a:r>
              <a:rPr lang="ko-KR" altLang="en-US" sz="1400" dirty="0" err="1">
                <a:solidFill>
                  <a:schemeClr val="tx1"/>
                </a:solidFill>
              </a:rPr>
              <a:t>풋살</a:t>
            </a:r>
            <a:r>
              <a:rPr lang="ko-KR" altLang="en-US" sz="1400" dirty="0">
                <a:solidFill>
                  <a:schemeClr val="tx1"/>
                </a:solidFill>
              </a:rPr>
              <a:t> 도메인에 특화된 모델 구축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buSzPct val="101000"/>
            </a:pPr>
            <a:r>
              <a:rPr lang="en-US" altLang="ko-KR" sz="1400" dirty="0">
                <a:solidFill>
                  <a:schemeClr val="tx1"/>
                </a:solidFill>
              </a:rPr>
              <a:t>          Agora </a:t>
            </a:r>
            <a:r>
              <a:rPr lang="ko-KR" altLang="en-US" sz="1400" dirty="0" err="1">
                <a:solidFill>
                  <a:schemeClr val="tx1"/>
                </a:solidFill>
              </a:rPr>
              <a:t>풋살</a:t>
            </a:r>
            <a:r>
              <a:rPr lang="ko-KR" altLang="en-US" sz="1400" dirty="0">
                <a:solidFill>
                  <a:schemeClr val="tx1"/>
                </a:solidFill>
              </a:rPr>
              <a:t> 매칭 플랫폼을 위해 서비스 데이터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전국 </a:t>
            </a:r>
            <a:r>
              <a:rPr lang="ko-KR" altLang="en-US" sz="1400" dirty="0" err="1">
                <a:solidFill>
                  <a:schemeClr val="tx1"/>
                </a:solidFill>
              </a:rPr>
              <a:t>풋살</a:t>
            </a:r>
            <a:r>
              <a:rPr lang="ko-KR" altLang="en-US" sz="1400" dirty="0">
                <a:solidFill>
                  <a:schemeClr val="tx1"/>
                </a:solidFill>
              </a:rPr>
              <a:t> 구장 위치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풋살</a:t>
            </a:r>
            <a:r>
              <a:rPr lang="ko-KR" altLang="en-US" sz="1400" dirty="0">
                <a:solidFill>
                  <a:schemeClr val="tx1"/>
                </a:solidFill>
              </a:rPr>
              <a:t> 역사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예약현황 등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에 관한 질문에도 답변 가능한 모델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EB8A77-000E-A5D6-AF0E-B8821B48F5DF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42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45687" y="153404"/>
            <a:ext cx="307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RAG data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6EA779-C520-22EA-D6D6-6630EEB7B571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4A390F4-23C1-CF08-62E4-6B08E67C9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964005"/>
              </p:ext>
            </p:extLst>
          </p:nvPr>
        </p:nvGraphicFramePr>
        <p:xfrm>
          <a:off x="1260612" y="1640663"/>
          <a:ext cx="9670776" cy="396500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417694">
                  <a:extLst>
                    <a:ext uri="{9D8B030D-6E8A-4147-A177-3AD203B41FA5}">
                      <a16:colId xmlns:a16="http://schemas.microsoft.com/office/drawing/2014/main" val="478561524"/>
                    </a:ext>
                  </a:extLst>
                </a:gridCol>
                <a:gridCol w="2417694">
                  <a:extLst>
                    <a:ext uri="{9D8B030D-6E8A-4147-A177-3AD203B41FA5}">
                      <a16:colId xmlns:a16="http://schemas.microsoft.com/office/drawing/2014/main" val="2882595519"/>
                    </a:ext>
                  </a:extLst>
                </a:gridCol>
                <a:gridCol w="2417694">
                  <a:extLst>
                    <a:ext uri="{9D8B030D-6E8A-4147-A177-3AD203B41FA5}">
                      <a16:colId xmlns:a16="http://schemas.microsoft.com/office/drawing/2014/main" val="360572959"/>
                    </a:ext>
                  </a:extLst>
                </a:gridCol>
                <a:gridCol w="2417694">
                  <a:extLst>
                    <a:ext uri="{9D8B030D-6E8A-4147-A177-3AD203B41FA5}">
                      <a16:colId xmlns:a16="http://schemas.microsoft.com/office/drawing/2014/main" val="700000768"/>
                    </a:ext>
                  </a:extLst>
                </a:gridCol>
              </a:tblGrid>
              <a:tr h="58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1968998"/>
                  </a:ext>
                </a:extLst>
              </a:tr>
              <a:tr h="758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23-24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경기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공식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규정집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pdf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http://www.futsal.or.kr/brd_boardLoad.action?board_id=10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2401915"/>
                  </a:ext>
                </a:extLst>
              </a:tr>
              <a:tr h="537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칼럼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goalava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칼럼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csv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https://goalava.com/category/column/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4325823"/>
                  </a:ext>
                </a:extLst>
              </a:tr>
              <a:tr h="537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지역별 구장 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전국구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풋살장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이름과 주소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csv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https://iamground.kr/futsal/search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299985"/>
                  </a:ext>
                </a:extLst>
              </a:tr>
              <a:tr h="507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역사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역사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csv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Gpt4o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8461257"/>
                  </a:ext>
                </a:extLst>
              </a:tr>
              <a:tr h="537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Adios QA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아디오스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팀 구성원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역할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서비스 소개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csv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직접 구축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1899733"/>
                  </a:ext>
                </a:extLst>
              </a:tr>
              <a:tr h="507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서비스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FAQ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자주 묻는 질문 리스트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csv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직접 구축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5834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15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5" y="137674"/>
            <a:ext cx="166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RAG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2CF98B28-97D5-AD29-519C-225FFBBA4D22}"/>
              </a:ext>
            </a:extLst>
          </p:cNvPr>
          <p:cNvSpPr/>
          <p:nvPr/>
        </p:nvSpPr>
        <p:spPr>
          <a:xfrm rot="5400000" flipV="1">
            <a:off x="2008434" y="1994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03493439-F92F-93A2-B309-D0D9E6AF1C4F}"/>
              </a:ext>
            </a:extLst>
          </p:cNvPr>
          <p:cNvSpPr/>
          <p:nvPr/>
        </p:nvSpPr>
        <p:spPr>
          <a:xfrm rot="5400000" flipV="1">
            <a:off x="9237908" y="19544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2640B-C9CA-8F1E-49B9-D831EEB8170B}"/>
              </a:ext>
            </a:extLst>
          </p:cNvPr>
          <p:cNvSpPr txBox="1"/>
          <p:nvPr/>
        </p:nvSpPr>
        <p:spPr>
          <a:xfrm>
            <a:off x="1778677" y="11708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D3E60-3A3F-DBA1-97E6-D034327DE08F}"/>
              </a:ext>
            </a:extLst>
          </p:cNvPr>
          <p:cNvSpPr txBox="1"/>
          <p:nvPr/>
        </p:nvSpPr>
        <p:spPr>
          <a:xfrm>
            <a:off x="8434275" y="11708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056A1-B8D2-48B4-0E91-2FE5CA72C1A2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63D4F1-F463-ECC5-2F46-7AEDFFE0E6C7}"/>
              </a:ext>
            </a:extLst>
          </p:cNvPr>
          <p:cNvGrpSpPr/>
          <p:nvPr/>
        </p:nvGrpSpPr>
        <p:grpSpPr>
          <a:xfrm>
            <a:off x="601519" y="1105146"/>
            <a:ext cx="11018695" cy="5194395"/>
            <a:chOff x="580527" y="1170888"/>
            <a:chExt cx="11018695" cy="51943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1B01B44-EA37-79FA-56F8-18B4409B60BA}"/>
                </a:ext>
              </a:extLst>
            </p:cNvPr>
            <p:cNvGrpSpPr/>
            <p:nvPr/>
          </p:nvGrpSpPr>
          <p:grpSpPr>
            <a:xfrm>
              <a:off x="580527" y="1349992"/>
              <a:ext cx="11018695" cy="5015291"/>
              <a:chOff x="601519" y="1361440"/>
              <a:chExt cx="11018695" cy="5015291"/>
            </a:xfrm>
          </p:grpSpPr>
          <p:sp>
            <p:nvSpPr>
              <p:cNvPr id="23" name="순서도: 대체 처리 22">
                <a:extLst>
                  <a:ext uri="{FF2B5EF4-FFF2-40B4-BE49-F238E27FC236}">
                    <a16:creationId xmlns:a16="http://schemas.microsoft.com/office/drawing/2014/main" id="{588BC45D-DFB6-D7CC-75E9-708ED232F749}"/>
                  </a:ext>
                </a:extLst>
              </p:cNvPr>
              <p:cNvSpPr/>
              <p:nvPr/>
            </p:nvSpPr>
            <p:spPr>
              <a:xfrm>
                <a:off x="601519" y="1361440"/>
                <a:ext cx="11018695" cy="5015291"/>
              </a:xfrm>
              <a:prstGeom prst="flowChartAlternateProcess">
                <a:avLst/>
              </a:prstGeom>
              <a:solidFill>
                <a:schemeClr val="bg1">
                  <a:lumMod val="85000"/>
                  <a:alpha val="54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D403273-A72C-86DD-8262-0B329971BD72}"/>
                  </a:ext>
                </a:extLst>
              </p:cNvPr>
              <p:cNvGrpSpPr/>
              <p:nvPr/>
            </p:nvGrpSpPr>
            <p:grpSpPr>
              <a:xfrm>
                <a:off x="1528825" y="1790973"/>
                <a:ext cx="2315402" cy="3980721"/>
                <a:chOff x="1485297" y="1532274"/>
                <a:chExt cx="2735725" cy="4453785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630A3B5-27EA-B04F-9621-6D3CC6F29C86}"/>
                    </a:ext>
                  </a:extLst>
                </p:cNvPr>
                <p:cNvGrpSpPr/>
                <p:nvPr/>
              </p:nvGrpSpPr>
              <p:grpSpPr>
                <a:xfrm>
                  <a:off x="1485297" y="1532274"/>
                  <a:ext cx="2735725" cy="4453785"/>
                  <a:chOff x="1018572" y="1532274"/>
                  <a:chExt cx="2735725" cy="4453785"/>
                </a:xfrm>
              </p:grpSpPr>
              <p:sp>
                <p:nvSpPr>
                  <p:cNvPr id="10" name="순서도: 처리 9">
                    <a:extLst>
                      <a:ext uri="{FF2B5EF4-FFF2-40B4-BE49-F238E27FC236}">
                        <a16:creationId xmlns:a16="http://schemas.microsoft.com/office/drawing/2014/main" id="{3BD5308E-E3B7-ABA0-2529-CB40CB416621}"/>
                      </a:ext>
                    </a:extLst>
                  </p:cNvPr>
                  <p:cNvSpPr/>
                  <p:nvPr/>
                </p:nvSpPr>
                <p:spPr>
                  <a:xfrm>
                    <a:off x="1018572" y="1745749"/>
                    <a:ext cx="2735725" cy="4240310"/>
                  </a:xfrm>
                  <a:prstGeom prst="flowChartProcess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D8617CF-5D0B-05E0-F509-5544C5CCC509}"/>
                      </a:ext>
                    </a:extLst>
                  </p:cNvPr>
                  <p:cNvSpPr txBox="1"/>
                  <p:nvPr/>
                </p:nvSpPr>
                <p:spPr>
                  <a:xfrm>
                    <a:off x="1916510" y="1532274"/>
                    <a:ext cx="846739" cy="420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Data</a:t>
                    </a:r>
                    <a:endParaRPr lang="ko-KR" altLang="en-US" dirty="0"/>
                  </a:p>
                </p:txBody>
              </p:sp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B45F2FB8-6172-58C3-586E-07112DDB2C13}"/>
                      </a:ext>
                    </a:extLst>
                  </p:cNvPr>
                  <p:cNvGrpSpPr/>
                  <p:nvPr/>
                </p:nvGrpSpPr>
                <p:grpSpPr>
                  <a:xfrm>
                    <a:off x="1233817" y="2324694"/>
                    <a:ext cx="2302020" cy="1730074"/>
                    <a:chOff x="1233817" y="2324694"/>
                    <a:chExt cx="2302020" cy="1730074"/>
                  </a:xfrm>
                </p:grpSpPr>
                <p:sp>
                  <p:nvSpPr>
                    <p:cNvPr id="5" name="순서도: 처리 4">
                      <a:extLst>
                        <a:ext uri="{FF2B5EF4-FFF2-40B4-BE49-F238E27FC236}">
                          <a16:creationId xmlns:a16="http://schemas.microsoft.com/office/drawing/2014/main" id="{B62B3E3F-6610-F0A4-AF2F-4616CE9BC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3817" y="2491972"/>
                      <a:ext cx="2302020" cy="1562796"/>
                    </a:xfrm>
                    <a:prstGeom prst="flowChartProcess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58C46FC4-8AFD-8D30-F114-504DCC5A56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30105" y="2324694"/>
                      <a:ext cx="764963" cy="3854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600" dirty="0"/>
                        <a:t>Files</a:t>
                      </a:r>
                      <a:endParaRPr lang="ko-KR" altLang="en-US" sz="1600" dirty="0"/>
                    </a:p>
                  </p:txBody>
                </p: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010FCEAB-0AF4-8B4B-647F-19FB09717C9E}"/>
                      </a:ext>
                    </a:extLst>
                  </p:cNvPr>
                  <p:cNvGrpSpPr/>
                  <p:nvPr/>
                </p:nvGrpSpPr>
                <p:grpSpPr>
                  <a:xfrm>
                    <a:off x="1233817" y="4131057"/>
                    <a:ext cx="2302020" cy="1687724"/>
                    <a:chOff x="1233817" y="4131057"/>
                    <a:chExt cx="2302020" cy="1687724"/>
                  </a:xfrm>
                </p:grpSpPr>
                <p:sp>
                  <p:nvSpPr>
                    <p:cNvPr id="9" name="순서도: 처리 8">
                      <a:extLst>
                        <a:ext uri="{FF2B5EF4-FFF2-40B4-BE49-F238E27FC236}">
                          <a16:creationId xmlns:a16="http://schemas.microsoft.com/office/drawing/2014/main" id="{4DFCADC1-1DB5-7EF9-93CB-44AF62AF4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3817" y="4255985"/>
                      <a:ext cx="2302020" cy="1562796"/>
                    </a:xfrm>
                    <a:prstGeom prst="flowChartProcess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7450BAE-4179-F974-8378-AC48072C89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15201" y="4131057"/>
                      <a:ext cx="1219911" cy="38540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dirty="0"/>
                        <a:t>Loader</a:t>
                      </a:r>
                      <a:endParaRPr lang="ko-KR" altLang="en-US" sz="1600" dirty="0"/>
                    </a:p>
                  </p:txBody>
                </p:sp>
              </p:grp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66F6AC75-D182-D830-10D9-14B85CF8B3D7}"/>
                    </a:ext>
                  </a:extLst>
                </p:cNvPr>
                <p:cNvGrpSpPr/>
                <p:nvPr/>
              </p:nvGrpSpPr>
              <p:grpSpPr>
                <a:xfrm>
                  <a:off x="1803845" y="2666027"/>
                  <a:ext cx="2074420" cy="1347214"/>
                  <a:chOff x="1803845" y="2666027"/>
                  <a:chExt cx="2074420" cy="1347214"/>
                </a:xfrm>
              </p:grpSpPr>
              <p:pic>
                <p:nvPicPr>
                  <p:cNvPr id="25" name="그림 24">
                    <a:extLst>
                      <a:ext uri="{FF2B5EF4-FFF2-40B4-BE49-F238E27FC236}">
                        <a16:creationId xmlns:a16="http://schemas.microsoft.com/office/drawing/2014/main" id="{BBEADE88-5004-00E8-C040-615F21312B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845" y="2666027"/>
                    <a:ext cx="764963" cy="94971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" descr="문서 - 무료 파일 및 폴더개 아이콘">
                    <a:extLst>
                      <a:ext uri="{FF2B5EF4-FFF2-40B4-BE49-F238E27FC236}">
                        <a16:creationId xmlns:a16="http://schemas.microsoft.com/office/drawing/2014/main" id="{88CCD061-8727-CF1D-C047-D1533A0E66E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98668" y="2910050"/>
                    <a:ext cx="461665" cy="4616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2" descr="문서 - 무료 파일 및 폴더개 아이콘">
                    <a:extLst>
                      <a:ext uri="{FF2B5EF4-FFF2-40B4-BE49-F238E27FC236}">
                        <a16:creationId xmlns:a16="http://schemas.microsoft.com/office/drawing/2014/main" id="{DAB963E3-6852-838E-AE67-AE3F3E670E3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32778" y="2945691"/>
                    <a:ext cx="461665" cy="4616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7C1A7A63-8031-2B21-A57E-C0F781D5B141}"/>
                      </a:ext>
                    </a:extLst>
                  </p:cNvPr>
                  <p:cNvSpPr txBox="1"/>
                  <p:nvPr/>
                </p:nvSpPr>
                <p:spPr>
                  <a:xfrm>
                    <a:off x="1996990" y="3763543"/>
                    <a:ext cx="1881275" cy="2496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800" dirty="0" err="1"/>
                      <a:t>풋살</a:t>
                    </a:r>
                    <a:r>
                      <a:rPr lang="ko-KR" altLang="en-US" sz="800" dirty="0"/>
                      <a:t> 규정</a:t>
                    </a:r>
                    <a:r>
                      <a:rPr lang="en-US" altLang="ko-KR" sz="800" dirty="0"/>
                      <a:t>, FAQ, </a:t>
                    </a:r>
                    <a:r>
                      <a:rPr lang="ko-KR" altLang="en-US" sz="800" dirty="0"/>
                      <a:t>구장 데이터</a:t>
                    </a:r>
                    <a:r>
                      <a:rPr lang="en-US" altLang="ko-KR" sz="800" dirty="0"/>
                      <a:t>...</a:t>
                    </a:r>
                    <a:endParaRPr lang="ko-KR" altLang="en-US" sz="800" dirty="0"/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E4FE3AD-C9FC-9004-FF97-61B08CF07FDE}"/>
                    </a:ext>
                  </a:extLst>
                </p:cNvPr>
                <p:cNvSpPr txBox="1"/>
                <p:nvPr/>
              </p:nvSpPr>
              <p:spPr>
                <a:xfrm>
                  <a:off x="1803846" y="4605027"/>
                  <a:ext cx="2074420" cy="1230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PyMuPdfLoader</a:t>
                  </a:r>
                  <a:endParaRPr lang="en-US" altLang="ko-KR" sz="1050" dirty="0"/>
                </a:p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CSVLoader</a:t>
                  </a:r>
                  <a:endParaRPr lang="en-US" altLang="ko-KR" sz="1050" dirty="0"/>
                </a:p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TextLoader</a:t>
                  </a:r>
                  <a:endParaRPr lang="en-US" altLang="ko-KR" sz="1050" dirty="0"/>
                </a:p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WebBaseLoader</a:t>
                  </a:r>
                  <a:endParaRPr lang="en-US" altLang="ko-KR" sz="1050" dirty="0"/>
                </a:p>
                <a:p>
                  <a:r>
                    <a:rPr lang="en-US" altLang="ko-KR" sz="1050" dirty="0"/>
                    <a:t>                       …..</a:t>
                  </a:r>
                </a:p>
                <a:p>
                  <a:endParaRPr lang="ko-KR" altLang="en-US" sz="1050" dirty="0"/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2C11490A-9F1D-2E8F-D39D-2ABD6ADE2400}"/>
                  </a:ext>
                </a:extLst>
              </p:cNvPr>
              <p:cNvGrpSpPr/>
              <p:nvPr/>
            </p:nvGrpSpPr>
            <p:grpSpPr>
              <a:xfrm>
                <a:off x="4875674" y="1869819"/>
                <a:ext cx="2378841" cy="3901875"/>
                <a:chOff x="4828448" y="1869818"/>
                <a:chExt cx="2378841" cy="3901875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F05756CD-5944-74E0-49E9-A7E5B2200F4C}"/>
                    </a:ext>
                  </a:extLst>
                </p:cNvPr>
                <p:cNvGrpSpPr/>
                <p:nvPr/>
              </p:nvGrpSpPr>
              <p:grpSpPr>
                <a:xfrm>
                  <a:off x="4828448" y="1869818"/>
                  <a:ext cx="2378841" cy="1929239"/>
                  <a:chOff x="1087211" y="1428236"/>
                  <a:chExt cx="2735725" cy="4489798"/>
                </a:xfrm>
              </p:grpSpPr>
              <p:sp>
                <p:nvSpPr>
                  <p:cNvPr id="59" name="순서도: 처리 58">
                    <a:extLst>
                      <a:ext uri="{FF2B5EF4-FFF2-40B4-BE49-F238E27FC236}">
                        <a16:creationId xmlns:a16="http://schemas.microsoft.com/office/drawing/2014/main" id="{9F768DBB-41CF-E55E-2EF2-0ED3FCD89F8B}"/>
                      </a:ext>
                    </a:extLst>
                  </p:cNvPr>
                  <p:cNvSpPr/>
                  <p:nvPr/>
                </p:nvSpPr>
                <p:spPr>
                  <a:xfrm>
                    <a:off x="1087211" y="1677723"/>
                    <a:ext cx="2735725" cy="4240311"/>
                  </a:xfrm>
                  <a:prstGeom prst="flowChartProcess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BC661AAC-00F5-A784-1396-5EEFF6049CED}"/>
                      </a:ext>
                    </a:extLst>
                  </p:cNvPr>
                  <p:cNvSpPr txBox="1"/>
                  <p:nvPr/>
                </p:nvSpPr>
                <p:spPr>
                  <a:xfrm>
                    <a:off x="1981462" y="1428236"/>
                    <a:ext cx="1028793" cy="85952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Chunk</a:t>
                    </a:r>
                    <a:endParaRPr lang="ko-KR" altLang="en-US" dirty="0"/>
                  </a:p>
                </p:txBody>
              </p:sp>
            </p:grpSp>
            <p:sp>
              <p:nvSpPr>
                <p:cNvPr id="131" name="순서도: 처리 130">
                  <a:extLst>
                    <a:ext uri="{FF2B5EF4-FFF2-40B4-BE49-F238E27FC236}">
                      <a16:creationId xmlns:a16="http://schemas.microsoft.com/office/drawing/2014/main" id="{AF270114-67C3-B8FA-1736-1A5DF4D41472}"/>
                    </a:ext>
                  </a:extLst>
                </p:cNvPr>
                <p:cNvSpPr/>
                <p:nvPr/>
              </p:nvSpPr>
              <p:spPr>
                <a:xfrm>
                  <a:off x="4850552" y="3910806"/>
                  <a:ext cx="2339113" cy="1860887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B9286559-7405-B615-75F2-08DB249024FD}"/>
                    </a:ext>
                  </a:extLst>
                </p:cNvPr>
                <p:cNvSpPr txBox="1"/>
                <p:nvPr/>
              </p:nvSpPr>
              <p:spPr>
                <a:xfrm>
                  <a:off x="5328954" y="3831433"/>
                  <a:ext cx="14351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Embedding</a:t>
                  </a:r>
                  <a:endParaRPr lang="ko-KR" altLang="en-US" dirty="0"/>
                </a:p>
              </p:txBody>
            </p:sp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5F88ADE4-410F-0BC8-394A-8311A07D28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5850" r="10842"/>
                <a:stretch/>
              </p:blipFill>
              <p:spPr>
                <a:xfrm>
                  <a:off x="4977125" y="4266133"/>
                  <a:ext cx="2085661" cy="36933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EFD339D-26B5-D5BB-4A95-EB3BB31F587D}"/>
                    </a:ext>
                  </a:extLst>
                </p:cNvPr>
                <p:cNvSpPr txBox="1"/>
                <p:nvPr/>
              </p:nvSpPr>
              <p:spPr>
                <a:xfrm>
                  <a:off x="5133594" y="2350900"/>
                  <a:ext cx="1896328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CharacterTextSplitter</a:t>
                  </a:r>
                  <a:endParaRPr lang="en-US" altLang="ko-KR" sz="1050" dirty="0"/>
                </a:p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RecursiveTextSpliter</a:t>
                  </a:r>
                  <a:endParaRPr lang="en-US" altLang="ko-KR" sz="1050" dirty="0"/>
                </a:p>
                <a:p>
                  <a:r>
                    <a:rPr lang="en-US" altLang="ko-KR" sz="1050" dirty="0"/>
                    <a:t>             …..</a:t>
                  </a:r>
                </a:p>
                <a:p>
                  <a:endParaRPr lang="en-US" altLang="ko-KR" sz="1050" dirty="0"/>
                </a:p>
                <a:p>
                  <a:pPr algn="ctr"/>
                  <a:r>
                    <a:rPr lang="en-US" altLang="ko-KR" sz="1050" dirty="0" err="1"/>
                    <a:t>Separater</a:t>
                  </a:r>
                  <a:r>
                    <a:rPr lang="en-US" altLang="ko-KR" sz="1050" dirty="0"/>
                    <a:t> = ‘ </a:t>
                  </a:r>
                  <a:r>
                    <a:rPr lang="en-US" altLang="ko-KR" sz="1050" dirty="0" err="1"/>
                    <a:t>sep</a:t>
                  </a:r>
                  <a:r>
                    <a:rPr lang="en-US" altLang="ko-KR" sz="1050" dirty="0"/>
                    <a:t>’</a:t>
                  </a:r>
                </a:p>
                <a:p>
                  <a:pPr algn="ctr"/>
                  <a:r>
                    <a:rPr lang="en-US" altLang="ko-KR" sz="1050" dirty="0"/>
                    <a:t>chunk size = 500</a:t>
                  </a:r>
                </a:p>
                <a:p>
                  <a:pPr algn="ctr"/>
                  <a:r>
                    <a:rPr lang="en-US" altLang="ko-KR" sz="1050" dirty="0" err="1"/>
                    <a:t>Chunk_overlap</a:t>
                  </a:r>
                  <a:r>
                    <a:rPr lang="en-US" altLang="ko-KR" sz="1050" dirty="0"/>
                    <a:t> = 0 ~ n</a:t>
                  </a:r>
                </a:p>
                <a:p>
                  <a:endParaRPr lang="ko-KR" altLang="en-US" sz="1050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1DEA8E7-50DF-3753-5AAB-BFAB0C906447}"/>
                    </a:ext>
                  </a:extLst>
                </p:cNvPr>
                <p:cNvSpPr txBox="1"/>
                <p:nvPr/>
              </p:nvSpPr>
              <p:spPr>
                <a:xfrm>
                  <a:off x="5173807" y="4619419"/>
                  <a:ext cx="1624752" cy="9079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ko-KR" sz="1050" dirty="0"/>
                </a:p>
                <a:p>
                  <a:r>
                    <a:rPr lang="en-US" altLang="ko-KR" sz="1600" b="0" dirty="0">
                      <a:solidFill>
                        <a:srgbClr val="9CDCFE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metric</a:t>
                  </a:r>
                  <a:r>
                    <a:rPr lang="en-US" altLang="ko-KR" sz="1600" b="0" dirty="0">
                      <a:solidFill>
                        <a:srgbClr val="D4D4D4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=</a:t>
                  </a:r>
                  <a:r>
                    <a:rPr lang="en-US" altLang="ko-KR" sz="1600" b="0" dirty="0">
                      <a:solidFill>
                        <a:srgbClr val="CE9178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'cosine’</a:t>
                  </a:r>
                </a:p>
                <a:p>
                  <a:r>
                    <a:rPr lang="en-US" altLang="ko-KR" sz="1600" b="0" dirty="0">
                      <a:solidFill>
                        <a:srgbClr val="9CDCFE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dimension</a:t>
                  </a:r>
                  <a:r>
                    <a:rPr lang="en-US" altLang="ko-KR" sz="1600" b="0" dirty="0">
                      <a:solidFill>
                        <a:srgbClr val="D4D4D4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=</a:t>
                  </a:r>
                  <a:r>
                    <a:rPr lang="en-US" altLang="ko-KR" sz="1600" b="0" dirty="0">
                      <a:solidFill>
                        <a:srgbClr val="B5CEA8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768</a:t>
                  </a:r>
                  <a:endParaRPr lang="en-US" altLang="ko-KR" sz="1600" b="0" dirty="0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endParaRPr>
                </a:p>
                <a:p>
                  <a:endParaRPr lang="en-US" altLang="ko-KR" sz="1050" b="0" dirty="0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2AE11647-CC50-6914-7F12-BC9DE30C2A13}"/>
                  </a:ext>
                </a:extLst>
              </p:cNvPr>
              <p:cNvGrpSpPr/>
              <p:nvPr/>
            </p:nvGrpSpPr>
            <p:grpSpPr>
              <a:xfrm>
                <a:off x="8294609" y="1869819"/>
                <a:ext cx="2469482" cy="3912356"/>
                <a:chOff x="8294596" y="1869819"/>
                <a:chExt cx="2469482" cy="3912356"/>
              </a:xfrm>
            </p:grpSpPr>
            <p:grpSp>
              <p:nvGrpSpPr>
                <p:cNvPr id="135" name="그룹 134">
                  <a:extLst>
                    <a:ext uri="{FF2B5EF4-FFF2-40B4-BE49-F238E27FC236}">
                      <a16:creationId xmlns:a16="http://schemas.microsoft.com/office/drawing/2014/main" id="{F9660245-F71E-64C9-4F8D-583E9A027AC9}"/>
                    </a:ext>
                  </a:extLst>
                </p:cNvPr>
                <p:cNvGrpSpPr/>
                <p:nvPr/>
              </p:nvGrpSpPr>
              <p:grpSpPr>
                <a:xfrm>
                  <a:off x="8294596" y="1869819"/>
                  <a:ext cx="2469482" cy="3912356"/>
                  <a:chOff x="1018572" y="1566947"/>
                  <a:chExt cx="2735725" cy="4419113"/>
                </a:xfrm>
              </p:grpSpPr>
              <p:sp>
                <p:nvSpPr>
                  <p:cNvPr id="143" name="순서도: 처리 142">
                    <a:extLst>
                      <a:ext uri="{FF2B5EF4-FFF2-40B4-BE49-F238E27FC236}">
                        <a16:creationId xmlns:a16="http://schemas.microsoft.com/office/drawing/2014/main" id="{34B9BC19-928C-3212-AE20-15B913625944}"/>
                      </a:ext>
                    </a:extLst>
                  </p:cNvPr>
                  <p:cNvSpPr/>
                  <p:nvPr/>
                </p:nvSpPr>
                <p:spPr>
                  <a:xfrm>
                    <a:off x="1018572" y="1699874"/>
                    <a:ext cx="2735725" cy="4286186"/>
                  </a:xfrm>
                  <a:prstGeom prst="flowChartProcess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94796CF4-8FB9-2F5D-7E04-3D1D4D5261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90938" y="1566947"/>
                    <a:ext cx="1673961" cy="420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Vector DB</a:t>
                    </a:r>
                    <a:endParaRPr lang="ko-KR" altLang="en-US" dirty="0"/>
                  </a:p>
                </p:txBody>
              </p:sp>
            </p:grpSp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11A88514-FA96-1C6F-CFA7-70916AD9EC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9775" b="28736"/>
                <a:stretch/>
              </p:blipFill>
              <p:spPr>
                <a:xfrm>
                  <a:off x="8682647" y="2336795"/>
                  <a:ext cx="1664992" cy="418188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A3DAA9AA-C210-1CD8-B5D7-E57C8CA99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54587" y="2939222"/>
                  <a:ext cx="2349499" cy="2626687"/>
                </a:xfrm>
                <a:prstGeom prst="rect">
                  <a:avLst/>
                </a:prstGeom>
              </p:spPr>
            </p:pic>
          </p:grpSp>
          <p:sp>
            <p:nvSpPr>
              <p:cNvPr id="8" name="화살표: 갈매기형 수장 7">
                <a:extLst>
                  <a:ext uri="{FF2B5EF4-FFF2-40B4-BE49-F238E27FC236}">
                    <a16:creationId xmlns:a16="http://schemas.microsoft.com/office/drawing/2014/main" id="{6BF50BCA-C9F6-ACF3-90A3-1C5D3334E7A1}"/>
                  </a:ext>
                </a:extLst>
              </p:cNvPr>
              <p:cNvSpPr/>
              <p:nvPr/>
            </p:nvSpPr>
            <p:spPr>
              <a:xfrm>
                <a:off x="4192320" y="3445095"/>
                <a:ext cx="359602" cy="707924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화살표: 갈매기형 수장 17">
                <a:extLst>
                  <a:ext uri="{FF2B5EF4-FFF2-40B4-BE49-F238E27FC236}">
                    <a16:creationId xmlns:a16="http://schemas.microsoft.com/office/drawing/2014/main" id="{669328F2-BC21-5454-161B-3DF1C84FFBDF}"/>
                  </a:ext>
                </a:extLst>
              </p:cNvPr>
              <p:cNvSpPr/>
              <p:nvPr/>
            </p:nvSpPr>
            <p:spPr>
              <a:xfrm>
                <a:off x="7635590" y="3445095"/>
                <a:ext cx="359602" cy="707924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8FF4E2F-0809-0EC7-F121-018A41562EAF}"/>
                </a:ext>
              </a:extLst>
            </p:cNvPr>
            <p:cNvSpPr/>
            <p:nvPr/>
          </p:nvSpPr>
          <p:spPr>
            <a:xfrm>
              <a:off x="1090312" y="1170888"/>
              <a:ext cx="2049339" cy="42310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To Vector DB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DFA7D03-257F-2A59-97F0-4386FD1C247B}"/>
              </a:ext>
            </a:extLst>
          </p:cNvPr>
          <p:cNvSpPr/>
          <p:nvPr/>
        </p:nvSpPr>
        <p:spPr>
          <a:xfrm>
            <a:off x="9849333" y="6557934"/>
            <a:ext cx="2342667" cy="2664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1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12234" y="137674"/>
            <a:ext cx="3523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서비스 기획 배경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7332" y="90992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0394575-F36A-32EC-0C0E-489D17F7922E}"/>
              </a:ext>
            </a:extLst>
          </p:cNvPr>
          <p:cNvSpPr/>
          <p:nvPr/>
        </p:nvSpPr>
        <p:spPr>
          <a:xfrm>
            <a:off x="611332" y="1348260"/>
            <a:ext cx="11044640" cy="4798540"/>
          </a:xfrm>
          <a:prstGeom prst="roundRect">
            <a:avLst>
              <a:gd name="adj" fmla="val 5775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D9B720-9E8C-A490-419A-E765BA129A14}"/>
              </a:ext>
            </a:extLst>
          </p:cNvPr>
          <p:cNvGrpSpPr/>
          <p:nvPr/>
        </p:nvGrpSpPr>
        <p:grpSpPr>
          <a:xfrm>
            <a:off x="702918" y="1132421"/>
            <a:ext cx="1404789" cy="329818"/>
            <a:chOff x="629892" y="1186679"/>
            <a:chExt cx="1404789" cy="32981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D63FE09-B99D-4584-D492-DB875B19B35C}"/>
                </a:ext>
              </a:extLst>
            </p:cNvPr>
            <p:cNvSpPr/>
            <p:nvPr/>
          </p:nvSpPr>
          <p:spPr>
            <a:xfrm>
              <a:off x="958881" y="1193332"/>
              <a:ext cx="1075800" cy="323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기획배경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1D302AA-7B6A-A98F-AF88-5E61DE004387}"/>
                </a:ext>
              </a:extLst>
            </p:cNvPr>
            <p:cNvSpPr/>
            <p:nvPr/>
          </p:nvSpPr>
          <p:spPr>
            <a:xfrm>
              <a:off x="629892" y="1186679"/>
              <a:ext cx="374987" cy="3231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640857E7-AC29-9C6E-EB3F-9EB1A4CE0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687" y="2422793"/>
            <a:ext cx="4093170" cy="33413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1AB43D2-814D-63FA-D76D-A220FC2E7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951" y="2374812"/>
            <a:ext cx="4317990" cy="38053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1EE965-4310-DDD4-748C-4D3EA0FD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285" y="2820968"/>
            <a:ext cx="4671975" cy="3226965"/>
          </a:xfrm>
          <a:prstGeom prst="rect">
            <a:avLst/>
          </a:prstGeom>
        </p:spPr>
      </p:pic>
      <p:pic>
        <p:nvPicPr>
          <p:cNvPr id="3074" name="Picture 2" descr="골 때리는 그녀들 : SBS">
            <a:extLst>
              <a:ext uri="{FF2B5EF4-FFF2-40B4-BE49-F238E27FC236}">
                <a16:creationId xmlns:a16="http://schemas.microsoft.com/office/drawing/2014/main" id="{1BB863DC-617E-0BA0-17FA-EA5E0BEC7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036" y="2814029"/>
            <a:ext cx="4897821" cy="323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D293DDB-DCF6-6365-0D5F-DD5F006C3D29}"/>
              </a:ext>
            </a:extLst>
          </p:cNvPr>
          <p:cNvSpPr/>
          <p:nvPr/>
        </p:nvSpPr>
        <p:spPr>
          <a:xfrm>
            <a:off x="3347544" y="1723462"/>
            <a:ext cx="4897821" cy="438109"/>
          </a:xfrm>
          <a:prstGeom prst="roundRect">
            <a:avLst>
              <a:gd name="adj" fmla="val 5775"/>
            </a:avLst>
          </a:prstGeom>
          <a:solidFill>
            <a:schemeClr val="accent6">
              <a:lumMod val="40000"/>
              <a:lumOff val="60000"/>
              <a:alpha val="6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</a:rPr>
              <a:t>풋살</a:t>
            </a:r>
            <a:r>
              <a:rPr lang="ko-KR" altLang="en-US" sz="2000" b="1" dirty="0">
                <a:solidFill>
                  <a:schemeClr val="tx1"/>
                </a:solidFill>
              </a:rPr>
              <a:t> 수요 증가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283FFD-51E4-3D6A-3DEF-24BC626543D5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닫힌 따옴표 단색으로 채워진">
            <a:extLst>
              <a:ext uri="{FF2B5EF4-FFF2-40B4-BE49-F238E27FC236}">
                <a16:creationId xmlns:a16="http://schemas.microsoft.com/office/drawing/2014/main" id="{351E4AEF-7CDB-006B-1DF1-136B0DBD45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45365" y="1468027"/>
            <a:ext cx="914400" cy="914400"/>
          </a:xfrm>
          <a:prstGeom prst="rect">
            <a:avLst/>
          </a:prstGeom>
        </p:spPr>
      </p:pic>
      <p:pic>
        <p:nvPicPr>
          <p:cNvPr id="7" name="그래픽 6" descr="닫힌 따옴표 단색으로 채워진">
            <a:extLst>
              <a:ext uri="{FF2B5EF4-FFF2-40B4-BE49-F238E27FC236}">
                <a16:creationId xmlns:a16="http://schemas.microsoft.com/office/drawing/2014/main" id="{1DAB0660-DE78-DF8E-DA6B-AEF1FBF3AE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2357907" y="14328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7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RAG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2CF98B28-97D5-AD29-519C-225FFBBA4D22}"/>
              </a:ext>
            </a:extLst>
          </p:cNvPr>
          <p:cNvSpPr/>
          <p:nvPr/>
        </p:nvSpPr>
        <p:spPr>
          <a:xfrm rot="5400000" flipV="1">
            <a:off x="2008434" y="1994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03493439-F92F-93A2-B309-D0D9E6AF1C4F}"/>
              </a:ext>
            </a:extLst>
          </p:cNvPr>
          <p:cNvSpPr/>
          <p:nvPr/>
        </p:nvSpPr>
        <p:spPr>
          <a:xfrm rot="5400000" flipV="1">
            <a:off x="9237908" y="19544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2640B-C9CA-8F1E-49B9-D831EEB8170B}"/>
              </a:ext>
            </a:extLst>
          </p:cNvPr>
          <p:cNvSpPr txBox="1"/>
          <p:nvPr/>
        </p:nvSpPr>
        <p:spPr>
          <a:xfrm>
            <a:off x="1778677" y="11708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D3E60-3A3F-DBA1-97E6-D034327DE08F}"/>
              </a:ext>
            </a:extLst>
          </p:cNvPr>
          <p:cNvSpPr txBox="1"/>
          <p:nvPr/>
        </p:nvSpPr>
        <p:spPr>
          <a:xfrm>
            <a:off x="8434275" y="11708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056A1-B8D2-48B4-0E91-2FE5CA72C1A2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588BC45D-DFB6-D7CC-75E9-708ED232F749}"/>
              </a:ext>
            </a:extLst>
          </p:cNvPr>
          <p:cNvSpPr/>
          <p:nvPr/>
        </p:nvSpPr>
        <p:spPr>
          <a:xfrm>
            <a:off x="592778" y="1304677"/>
            <a:ext cx="11018695" cy="5015291"/>
          </a:xfrm>
          <a:prstGeom prst="flowChartAlternateProcess">
            <a:avLst/>
          </a:prstGeom>
          <a:solidFill>
            <a:schemeClr val="bg1">
              <a:lumMod val="85000"/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16CA25-21A2-C581-63D1-68E6BDE238E3}"/>
              </a:ext>
            </a:extLst>
          </p:cNvPr>
          <p:cNvGrpSpPr/>
          <p:nvPr/>
        </p:nvGrpSpPr>
        <p:grpSpPr>
          <a:xfrm>
            <a:off x="6884698" y="1897326"/>
            <a:ext cx="2315401" cy="3813505"/>
            <a:chOff x="1018572" y="1402769"/>
            <a:chExt cx="2735725" cy="4583290"/>
          </a:xfrm>
        </p:grpSpPr>
        <p:sp>
          <p:nvSpPr>
            <p:cNvPr id="18" name="순서도: 처리 17">
              <a:extLst>
                <a:ext uri="{FF2B5EF4-FFF2-40B4-BE49-F238E27FC236}">
                  <a16:creationId xmlns:a16="http://schemas.microsoft.com/office/drawing/2014/main" id="{FC1C9FC6-0735-53E8-5D86-B953D89E24C9}"/>
                </a:ext>
              </a:extLst>
            </p:cNvPr>
            <p:cNvSpPr/>
            <p:nvPr/>
          </p:nvSpPr>
          <p:spPr>
            <a:xfrm>
              <a:off x="1018572" y="1567982"/>
              <a:ext cx="2735725" cy="4418077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CE8018-43E7-D739-C213-490C0686569B}"/>
                </a:ext>
              </a:extLst>
            </p:cNvPr>
            <p:cNvSpPr txBox="1"/>
            <p:nvPr/>
          </p:nvSpPr>
          <p:spPr>
            <a:xfrm>
              <a:off x="1833664" y="1402769"/>
              <a:ext cx="1153131" cy="46339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Prompt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2C9ACA-A60F-0275-7BE4-07B8E6739303}"/>
              </a:ext>
            </a:extLst>
          </p:cNvPr>
          <p:cNvGrpSpPr/>
          <p:nvPr/>
        </p:nvGrpSpPr>
        <p:grpSpPr>
          <a:xfrm>
            <a:off x="1199763" y="3904480"/>
            <a:ext cx="2315401" cy="1797020"/>
            <a:chOff x="1018572" y="1516639"/>
            <a:chExt cx="2735725" cy="4469420"/>
          </a:xfrm>
        </p:grpSpPr>
        <p:sp>
          <p:nvSpPr>
            <p:cNvPr id="24" name="순서도: 처리 23">
              <a:extLst>
                <a:ext uri="{FF2B5EF4-FFF2-40B4-BE49-F238E27FC236}">
                  <a16:creationId xmlns:a16="http://schemas.microsoft.com/office/drawing/2014/main" id="{3850D160-12ED-3EF4-03C9-1ACE53437D92}"/>
                </a:ext>
              </a:extLst>
            </p:cNvPr>
            <p:cNvSpPr/>
            <p:nvPr/>
          </p:nvSpPr>
          <p:spPr>
            <a:xfrm>
              <a:off x="1018572" y="1745749"/>
              <a:ext cx="2735725" cy="424031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2FDC30-24EE-FB31-9571-A4E41566A51E}"/>
                </a:ext>
              </a:extLst>
            </p:cNvPr>
            <p:cNvSpPr txBox="1"/>
            <p:nvPr/>
          </p:nvSpPr>
          <p:spPr>
            <a:xfrm>
              <a:off x="1562316" y="1516639"/>
              <a:ext cx="1573728" cy="9185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Vector DB</a:t>
              </a:r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CD6913D-04E6-5950-797E-B1B24632FC6C}"/>
              </a:ext>
            </a:extLst>
          </p:cNvPr>
          <p:cNvGrpSpPr/>
          <p:nvPr/>
        </p:nvGrpSpPr>
        <p:grpSpPr>
          <a:xfrm>
            <a:off x="4047477" y="1897326"/>
            <a:ext cx="2315401" cy="3804174"/>
            <a:chOff x="1018572" y="1413983"/>
            <a:chExt cx="2735725" cy="4572076"/>
          </a:xfrm>
        </p:grpSpPr>
        <p:sp>
          <p:nvSpPr>
            <p:cNvPr id="41" name="순서도: 처리 40">
              <a:extLst>
                <a:ext uri="{FF2B5EF4-FFF2-40B4-BE49-F238E27FC236}">
                  <a16:creationId xmlns:a16="http://schemas.microsoft.com/office/drawing/2014/main" id="{75A241E2-EFFE-B950-695D-EE3614B9EC9D}"/>
                </a:ext>
              </a:extLst>
            </p:cNvPr>
            <p:cNvSpPr/>
            <p:nvPr/>
          </p:nvSpPr>
          <p:spPr>
            <a:xfrm>
              <a:off x="1018572" y="1579197"/>
              <a:ext cx="2735725" cy="4406862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C1191A5-E7CD-4057-9D90-946A754A92E5}"/>
                </a:ext>
              </a:extLst>
            </p:cNvPr>
            <p:cNvSpPr txBox="1"/>
            <p:nvPr/>
          </p:nvSpPr>
          <p:spPr>
            <a:xfrm>
              <a:off x="1709486" y="1413983"/>
              <a:ext cx="1297196" cy="44388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Retrieval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3FE866A-57A5-63E5-347C-8945AB15808B}"/>
              </a:ext>
            </a:extLst>
          </p:cNvPr>
          <p:cNvGrpSpPr/>
          <p:nvPr/>
        </p:nvGrpSpPr>
        <p:grpSpPr>
          <a:xfrm>
            <a:off x="9783940" y="2643625"/>
            <a:ext cx="1655339" cy="1985127"/>
            <a:chOff x="1018572" y="1130432"/>
            <a:chExt cx="2735725" cy="4855627"/>
          </a:xfrm>
        </p:grpSpPr>
        <p:sp>
          <p:nvSpPr>
            <p:cNvPr id="45" name="순서도: 처리 44">
              <a:extLst>
                <a:ext uri="{FF2B5EF4-FFF2-40B4-BE49-F238E27FC236}">
                  <a16:creationId xmlns:a16="http://schemas.microsoft.com/office/drawing/2014/main" id="{6B123F50-56CB-8EB4-D89D-1AF1666BD53B}"/>
                </a:ext>
              </a:extLst>
            </p:cNvPr>
            <p:cNvSpPr/>
            <p:nvPr/>
          </p:nvSpPr>
          <p:spPr>
            <a:xfrm>
              <a:off x="1018572" y="1745749"/>
              <a:ext cx="2735725" cy="424031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BF6F50-31A2-0C22-598F-B6A137937FE9}"/>
                </a:ext>
              </a:extLst>
            </p:cNvPr>
            <p:cNvSpPr txBox="1"/>
            <p:nvPr/>
          </p:nvSpPr>
          <p:spPr>
            <a:xfrm>
              <a:off x="1652304" y="1130432"/>
              <a:ext cx="1527296" cy="9033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LLM</a:t>
              </a:r>
              <a:endParaRPr lang="ko-KR" altLang="en-US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DE88D25-D5B1-A680-1648-3087F5EC6D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775" b="28736"/>
          <a:stretch/>
        </p:blipFill>
        <p:spPr>
          <a:xfrm>
            <a:off x="1630500" y="4656744"/>
            <a:ext cx="1526822" cy="384609"/>
          </a:xfrm>
          <a:prstGeom prst="rect">
            <a:avLst/>
          </a:prstGeom>
          <a:ln>
            <a:noFill/>
          </a:ln>
        </p:spPr>
      </p:pic>
      <p:sp>
        <p:nvSpPr>
          <p:cNvPr id="29" name="설명선: 아래쪽 화살표 28">
            <a:extLst>
              <a:ext uri="{FF2B5EF4-FFF2-40B4-BE49-F238E27FC236}">
                <a16:creationId xmlns:a16="http://schemas.microsoft.com/office/drawing/2014/main" id="{A00A2714-5A7E-0FB5-767A-188198D032CE}"/>
              </a:ext>
            </a:extLst>
          </p:cNvPr>
          <p:cNvSpPr/>
          <p:nvPr/>
        </p:nvSpPr>
        <p:spPr>
          <a:xfrm>
            <a:off x="4113409" y="2338527"/>
            <a:ext cx="2201482" cy="1492907"/>
          </a:xfrm>
          <a:prstGeom prst="downArrowCallout">
            <a:avLst>
              <a:gd name="adj1" fmla="val 15603"/>
              <a:gd name="adj2" fmla="val 25000"/>
              <a:gd name="adj3" fmla="val 25000"/>
              <a:gd name="adj4" fmla="val 6298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54A5DD-DBD8-8878-A691-CC0B5AA53B07}"/>
              </a:ext>
            </a:extLst>
          </p:cNvPr>
          <p:cNvSpPr/>
          <p:nvPr/>
        </p:nvSpPr>
        <p:spPr>
          <a:xfrm>
            <a:off x="4132770" y="2480389"/>
            <a:ext cx="998934" cy="6943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한글 형태소분석기 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BM25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0B5C10B-21F4-A348-B6B8-ACB3CBDF93CC}"/>
              </a:ext>
            </a:extLst>
          </p:cNvPr>
          <p:cNvSpPr/>
          <p:nvPr/>
        </p:nvSpPr>
        <p:spPr>
          <a:xfrm>
            <a:off x="5264790" y="2480389"/>
            <a:ext cx="998413" cy="694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Embedding</a:t>
            </a:r>
          </a:p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벡터 </a:t>
            </a:r>
            <a:r>
              <a:rPr lang="en-US" altLang="ko-KR" sz="1050" b="1" dirty="0">
                <a:solidFill>
                  <a:schemeClr val="tx1"/>
                </a:solidFill>
              </a:rPr>
              <a:t>DB</a:t>
            </a:r>
            <a:r>
              <a:rPr lang="ko-KR" altLang="en-US" sz="1050" b="1" dirty="0">
                <a:solidFill>
                  <a:schemeClr val="tx1"/>
                </a:solidFill>
              </a:rPr>
              <a:t> 검색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7743A99-0405-6CFE-B13B-D1D0C4164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357" y="2639753"/>
            <a:ext cx="2236502" cy="266991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7AC6E9-F185-FB35-62D4-CBF93DF221B7}"/>
              </a:ext>
            </a:extLst>
          </p:cNvPr>
          <p:cNvSpPr/>
          <p:nvPr/>
        </p:nvSpPr>
        <p:spPr>
          <a:xfrm>
            <a:off x="7034009" y="3831435"/>
            <a:ext cx="1980782" cy="95922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D8BDD6D-38D2-6DC0-3433-8FC39B07D880}"/>
              </a:ext>
            </a:extLst>
          </p:cNvPr>
          <p:cNvGrpSpPr/>
          <p:nvPr/>
        </p:nvGrpSpPr>
        <p:grpSpPr>
          <a:xfrm>
            <a:off x="1175514" y="1875424"/>
            <a:ext cx="2339650" cy="1992654"/>
            <a:chOff x="1175514" y="1875424"/>
            <a:chExt cx="2339650" cy="199265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630A3B5-27EA-B04F-9621-6D3CC6F29C86}"/>
                </a:ext>
              </a:extLst>
            </p:cNvPr>
            <p:cNvGrpSpPr/>
            <p:nvPr/>
          </p:nvGrpSpPr>
          <p:grpSpPr>
            <a:xfrm>
              <a:off x="1199763" y="1875424"/>
              <a:ext cx="2315401" cy="1992654"/>
              <a:chOff x="1018572" y="1194044"/>
              <a:chExt cx="2735725" cy="4792015"/>
            </a:xfrm>
          </p:grpSpPr>
          <p:sp>
            <p:nvSpPr>
              <p:cNvPr id="10" name="순서도: 처리 9">
                <a:extLst>
                  <a:ext uri="{FF2B5EF4-FFF2-40B4-BE49-F238E27FC236}">
                    <a16:creationId xmlns:a16="http://schemas.microsoft.com/office/drawing/2014/main" id="{3BD5308E-E3B7-ABA0-2529-CB40CB416621}"/>
                  </a:ext>
                </a:extLst>
              </p:cNvPr>
              <p:cNvSpPr/>
              <p:nvPr/>
            </p:nvSpPr>
            <p:spPr>
              <a:xfrm>
                <a:off x="1018572" y="1577296"/>
                <a:ext cx="2735725" cy="4408763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D8617CF-5D0B-05E0-F509-5544C5CCC509}"/>
                  </a:ext>
                </a:extLst>
              </p:cNvPr>
              <p:cNvSpPr txBox="1"/>
              <p:nvPr/>
            </p:nvSpPr>
            <p:spPr>
              <a:xfrm>
                <a:off x="1873593" y="1194044"/>
                <a:ext cx="1170433" cy="888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Query</a:t>
                </a:r>
                <a:endParaRPr lang="ko-KR" altLang="en-US" dirty="0"/>
              </a:p>
            </p:txBody>
          </p:sp>
        </p:grpSp>
        <p:pic>
          <p:nvPicPr>
            <p:cNvPr id="36" name="그림 3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90C3B06-57A4-6B3B-F22B-0A1BD25C7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514" y="3020859"/>
              <a:ext cx="791464" cy="791464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867D7A8-7147-AAE8-3FC8-9EED4E7866DC}"/>
                </a:ext>
              </a:extLst>
            </p:cNvPr>
            <p:cNvGrpSpPr/>
            <p:nvPr/>
          </p:nvGrpSpPr>
          <p:grpSpPr>
            <a:xfrm>
              <a:off x="1503017" y="2325150"/>
              <a:ext cx="1904509" cy="820553"/>
              <a:chOff x="1503017" y="2325150"/>
              <a:chExt cx="1904509" cy="820553"/>
            </a:xfrm>
          </p:grpSpPr>
          <p:sp>
            <p:nvSpPr>
              <p:cNvPr id="37" name="이등변 삼각형 36">
                <a:extLst>
                  <a:ext uri="{FF2B5EF4-FFF2-40B4-BE49-F238E27FC236}">
                    <a16:creationId xmlns:a16="http://schemas.microsoft.com/office/drawing/2014/main" id="{4535FC15-BBF3-FE49-33F2-5F1843576123}"/>
                  </a:ext>
                </a:extLst>
              </p:cNvPr>
              <p:cNvSpPr/>
              <p:nvPr/>
            </p:nvSpPr>
            <p:spPr>
              <a:xfrm flipV="1">
                <a:off x="1744036" y="2833994"/>
                <a:ext cx="179380" cy="311709"/>
              </a:xfrm>
              <a:prstGeom prst="triangle">
                <a:avLst>
                  <a:gd name="adj" fmla="val 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B0DDECE9-0AE8-4A72-0F79-EB4B76F45788}"/>
                  </a:ext>
                </a:extLst>
              </p:cNvPr>
              <p:cNvSpPr/>
              <p:nvPr/>
            </p:nvSpPr>
            <p:spPr>
              <a:xfrm>
                <a:off x="1503017" y="2325150"/>
                <a:ext cx="1904509" cy="61440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1B0489-5DD1-669D-1803-2F2F059778D9}"/>
                </a:ext>
              </a:extLst>
            </p:cNvPr>
            <p:cNvSpPr txBox="1"/>
            <p:nvPr/>
          </p:nvSpPr>
          <p:spPr>
            <a:xfrm>
              <a:off x="1515158" y="2361451"/>
              <a:ext cx="1904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User : </a:t>
              </a:r>
              <a:r>
                <a:rPr lang="ko-KR" altLang="en-US" sz="1400" dirty="0"/>
                <a:t>서초구 </a:t>
              </a:r>
              <a:r>
                <a:rPr lang="ko-KR" altLang="en-US" sz="1400" dirty="0" err="1"/>
                <a:t>풋살</a:t>
              </a:r>
              <a:br>
                <a:rPr lang="en-US" altLang="ko-KR" sz="1400" dirty="0"/>
              </a:br>
              <a:r>
                <a:rPr lang="en-US" altLang="ko-KR" sz="1400" dirty="0"/>
                <a:t>               </a:t>
              </a:r>
              <a:r>
                <a:rPr lang="ko-KR" altLang="en-US" sz="1400" dirty="0"/>
                <a:t>구장 알려줘</a:t>
              </a:r>
              <a:endParaRPr lang="ko-KR" altLang="en-US" dirty="0"/>
            </a:p>
          </p:txBody>
        </p:sp>
      </p:grpSp>
      <p:pic>
        <p:nvPicPr>
          <p:cNvPr id="9" name="그림 8" descr="그래픽, 클립아트, 상징, 스크린샷이(가) 표시된 사진&#10;&#10;자동 생성된 설명">
            <a:extLst>
              <a:ext uri="{FF2B5EF4-FFF2-40B4-BE49-F238E27FC236}">
                <a16:creationId xmlns:a16="http://schemas.microsoft.com/office/drawing/2014/main" id="{297A23BC-58B5-BC28-703F-544ABD990B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52" y="3126403"/>
            <a:ext cx="1371837" cy="1371837"/>
          </a:xfrm>
          <a:prstGeom prst="rect">
            <a:avLst/>
          </a:prstGeom>
        </p:spPr>
      </p:pic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20254A87-5EDC-0812-ED63-14DEF61294F5}"/>
              </a:ext>
            </a:extLst>
          </p:cNvPr>
          <p:cNvSpPr/>
          <p:nvPr/>
        </p:nvSpPr>
        <p:spPr>
          <a:xfrm>
            <a:off x="3639887" y="3416591"/>
            <a:ext cx="359602" cy="7079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5B19410C-4F69-4E73-3F26-2C0D2D57E4AB}"/>
              </a:ext>
            </a:extLst>
          </p:cNvPr>
          <p:cNvSpPr/>
          <p:nvPr/>
        </p:nvSpPr>
        <p:spPr>
          <a:xfrm>
            <a:off x="6497575" y="3429000"/>
            <a:ext cx="359602" cy="7079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DBAC5C59-E516-33EC-93EA-85E3614CC910}"/>
              </a:ext>
            </a:extLst>
          </p:cNvPr>
          <p:cNvSpPr/>
          <p:nvPr/>
        </p:nvSpPr>
        <p:spPr>
          <a:xfrm>
            <a:off x="9324147" y="3429000"/>
            <a:ext cx="359602" cy="7079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B730478-3098-9620-FDB2-141A2FD4D30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981"/>
          <a:stretch/>
        </p:blipFill>
        <p:spPr>
          <a:xfrm>
            <a:off x="4274399" y="4286434"/>
            <a:ext cx="1980782" cy="9108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8EE7200-8748-28D5-8295-CE20CF88AD1F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15AB350-C1F8-EF46-5386-FE60259C1B9B}"/>
              </a:ext>
            </a:extLst>
          </p:cNvPr>
          <p:cNvSpPr/>
          <p:nvPr/>
        </p:nvSpPr>
        <p:spPr>
          <a:xfrm>
            <a:off x="1175514" y="1125829"/>
            <a:ext cx="1589296" cy="42310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Retrieval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7B85BED-A009-5831-93ED-CA4EE86A1F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3408" y="3859895"/>
            <a:ext cx="2201482" cy="16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9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22526 -0.062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76" y="-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9" y="100028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FAST API</a:t>
            </a:r>
          </a:p>
        </p:txBody>
      </p:sp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6D6274D-B16B-5C5A-0760-0296DDCF2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268" y="1118844"/>
            <a:ext cx="4683021" cy="5305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1B78D7-6E5F-A043-B09A-2DFC95F62614}"/>
              </a:ext>
            </a:extLst>
          </p:cNvPr>
          <p:cNvSpPr txBox="1"/>
          <p:nvPr/>
        </p:nvSpPr>
        <p:spPr>
          <a:xfrm>
            <a:off x="886435" y="1510091"/>
            <a:ext cx="55832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Fast API</a:t>
            </a:r>
            <a:r>
              <a:rPr lang="ko-KR" altLang="en-US" u="sng" dirty="0"/>
              <a:t>를 통한 </a:t>
            </a:r>
            <a:r>
              <a:rPr lang="ko-KR" altLang="en-US" u="sng" dirty="0" err="1"/>
              <a:t>챗봇</a:t>
            </a:r>
            <a:r>
              <a:rPr lang="ko-KR" altLang="en-US" u="sng" dirty="0"/>
              <a:t> 서빙</a:t>
            </a:r>
            <a:endParaRPr lang="en-US" altLang="ko-KR" u="sng" dirty="0"/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en-US" altLang="ko-KR" dirty="0" err="1"/>
              <a:t>llmteam</a:t>
            </a:r>
            <a:r>
              <a:rPr lang="en-US" altLang="ko-KR" dirty="0"/>
              <a:t>’ </a:t>
            </a:r>
            <a:r>
              <a:rPr lang="ko-KR" altLang="en-US" dirty="0"/>
              <a:t>모듈 생성 후 파이프라인 구축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QueryRequest</a:t>
            </a:r>
            <a:r>
              <a:rPr lang="en-US" altLang="ko-KR" dirty="0"/>
              <a:t> : </a:t>
            </a:r>
            <a:r>
              <a:rPr lang="ko-KR" altLang="en-US" dirty="0"/>
              <a:t>사용자의 질의 입력 </a:t>
            </a:r>
            <a:r>
              <a:rPr lang="en-US" altLang="ko-KR" dirty="0"/>
              <a:t>(str)</a:t>
            </a:r>
          </a:p>
          <a:p>
            <a:endParaRPr lang="en-US" altLang="ko-KR" dirty="0"/>
          </a:p>
          <a:p>
            <a:r>
              <a:rPr lang="en-US" altLang="ko-KR" dirty="0" err="1"/>
              <a:t>QueryResponse</a:t>
            </a:r>
            <a:r>
              <a:rPr lang="en-US" altLang="ko-KR" dirty="0"/>
              <a:t> : </a:t>
            </a:r>
            <a:r>
              <a:rPr lang="ko-KR" altLang="en-US" dirty="0" err="1"/>
              <a:t>풋풋이의</a:t>
            </a:r>
            <a:r>
              <a:rPr lang="ko-KR" altLang="en-US" dirty="0"/>
              <a:t> 응답 결과 </a:t>
            </a:r>
            <a:r>
              <a:rPr lang="en-US" altLang="ko-KR" dirty="0"/>
              <a:t>(str)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D03D88-E208-7FC4-554A-FD71F7163BCD}"/>
              </a:ext>
            </a:extLst>
          </p:cNvPr>
          <p:cNvSpPr/>
          <p:nvPr/>
        </p:nvSpPr>
        <p:spPr>
          <a:xfrm>
            <a:off x="9849333" y="6542442"/>
            <a:ext cx="2342667" cy="281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07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138944" y="308417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결과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08600" y="155448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5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96700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결과 시연 </a:t>
            </a:r>
            <a:r>
              <a:rPr lang="en-US" altLang="ko-KR" sz="4000" b="1" dirty="0">
                <a:solidFill>
                  <a:schemeClr val="bg1"/>
                </a:solidFill>
              </a:rPr>
              <a:t>- </a:t>
            </a:r>
            <a:r>
              <a:rPr lang="ko-KR" altLang="en-US" sz="4000" b="1" dirty="0">
                <a:solidFill>
                  <a:schemeClr val="bg1"/>
                </a:solidFill>
              </a:rPr>
              <a:t>예정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F7948-46D7-3957-7739-FDDB0B1B37D9}"/>
              </a:ext>
            </a:extLst>
          </p:cNvPr>
          <p:cNvSpPr txBox="1"/>
          <p:nvPr/>
        </p:nvSpPr>
        <p:spPr>
          <a:xfrm>
            <a:off x="1072459" y="2540767"/>
            <a:ext cx="97223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웹페이지 시연영상 링크</a:t>
            </a:r>
            <a:r>
              <a:rPr lang="en-US" altLang="ko-KR" sz="1500" dirty="0"/>
              <a:t>: </a:t>
            </a:r>
            <a:r>
              <a:rPr lang="en-US" altLang="ko-KR" sz="1500" dirty="0">
                <a:hlinkClick r:id="rId4"/>
              </a:rPr>
              <a:t>https://github.com/pladata-encore/DA34-final-Football_Agora.git/</a:t>
            </a:r>
            <a:r>
              <a:rPr lang="ko-KR" altLang="en-US" sz="1500" dirty="0"/>
              <a:t>웹페이지</a:t>
            </a:r>
            <a:r>
              <a:rPr lang="en-US" altLang="ko-KR" sz="1500" dirty="0"/>
              <a:t>_</a:t>
            </a:r>
            <a:r>
              <a:rPr lang="ko-KR" altLang="en-US" sz="1500" dirty="0"/>
              <a:t>시연영상</a:t>
            </a:r>
            <a:r>
              <a:rPr lang="en-US" altLang="ko-KR" sz="1500" dirty="0"/>
              <a:t>.mp4</a:t>
            </a:r>
            <a:endParaRPr lang="ko-KR" alt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C27A0-F9DC-9461-8210-A3D4E0A2A680}"/>
              </a:ext>
            </a:extLst>
          </p:cNvPr>
          <p:cNvSpPr txBox="1"/>
          <p:nvPr/>
        </p:nvSpPr>
        <p:spPr>
          <a:xfrm>
            <a:off x="1072458" y="3226786"/>
            <a:ext cx="97223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챗봇</a:t>
            </a:r>
            <a:r>
              <a:rPr lang="ko-KR" altLang="en-US" sz="1500" dirty="0"/>
              <a:t> 시연영상 링크</a:t>
            </a:r>
            <a:r>
              <a:rPr lang="en-US" altLang="ko-KR" sz="1500" dirty="0"/>
              <a:t>: </a:t>
            </a:r>
            <a:r>
              <a:rPr lang="en-US" altLang="ko-KR" sz="1500" dirty="0">
                <a:hlinkClick r:id="rId4"/>
              </a:rPr>
              <a:t>https://github.com/pladata-encore/DA34-final-Football_Agora.git/</a:t>
            </a:r>
            <a:r>
              <a:rPr lang="ko-KR" altLang="en-US" sz="1500" dirty="0" err="1"/>
              <a:t>챗봇</a:t>
            </a:r>
            <a:r>
              <a:rPr lang="en-US" altLang="ko-KR" sz="1500" dirty="0"/>
              <a:t>_</a:t>
            </a:r>
            <a:r>
              <a:rPr lang="ko-KR" altLang="en-US" sz="1500" dirty="0"/>
              <a:t>시연영상</a:t>
            </a:r>
            <a:r>
              <a:rPr lang="en-US" altLang="ko-KR" sz="1500" dirty="0"/>
              <a:t>.mp4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6213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2566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추후 과제 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6D0B1E-C414-AADC-FB31-57BD62D27D73}"/>
              </a:ext>
            </a:extLst>
          </p:cNvPr>
          <p:cNvSpPr/>
          <p:nvPr/>
        </p:nvSpPr>
        <p:spPr>
          <a:xfrm>
            <a:off x="312234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41074D-954E-066F-4A5B-0B8DEAE23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52" y="1470760"/>
            <a:ext cx="11418495" cy="4408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45BFE-0EC6-7D37-D5A8-84E4F42B0FF9}"/>
              </a:ext>
            </a:extLst>
          </p:cNvPr>
          <p:cNvSpPr txBox="1"/>
          <p:nvPr/>
        </p:nvSpPr>
        <p:spPr>
          <a:xfrm>
            <a:off x="8191899" y="2455805"/>
            <a:ext cx="34108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질의응답</a:t>
            </a:r>
            <a:r>
              <a:rPr lang="en-US" altLang="ko-KR" sz="1600" dirty="0"/>
              <a:t>(QA)Task </a:t>
            </a:r>
            <a:r>
              <a:rPr lang="ko-KR" altLang="en-US" sz="1600" dirty="0"/>
              <a:t>에 맞는</a:t>
            </a:r>
            <a:br>
              <a:rPr lang="en-US" altLang="ko-KR" sz="1600" dirty="0"/>
            </a:br>
            <a:r>
              <a:rPr lang="ko-KR" altLang="en-US" sz="1600" dirty="0"/>
              <a:t>데이터셋 구축 및 </a:t>
            </a:r>
            <a:r>
              <a:rPr lang="ko-KR" altLang="en-US" sz="1600" dirty="0" err="1"/>
              <a:t>파인튜닝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Prompt Engineering</a:t>
            </a:r>
            <a:r>
              <a:rPr lang="ko-KR" altLang="en-US" sz="1600" dirty="0"/>
              <a:t>을 통한 </a:t>
            </a:r>
            <a:br>
              <a:rPr lang="en-US" altLang="ko-KR" sz="1600" dirty="0"/>
            </a:br>
            <a:r>
              <a:rPr lang="ko-KR" altLang="en-US" sz="1600" dirty="0"/>
              <a:t>모델 성능 개선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대화를 위한 </a:t>
            </a:r>
            <a:r>
              <a:rPr lang="en-US" altLang="ko-KR" sz="1600" dirty="0"/>
              <a:t>rag chain /</a:t>
            </a:r>
            <a:br>
              <a:rPr lang="en-US" altLang="ko-KR" sz="1600" dirty="0"/>
            </a:br>
            <a:r>
              <a:rPr lang="en-US" altLang="ko-KR" sz="1600" dirty="0"/>
              <a:t>Memory </a:t>
            </a:r>
            <a:r>
              <a:rPr lang="ko-KR" altLang="en-US" sz="1600" dirty="0"/>
              <a:t>추가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Hallucination </a:t>
            </a:r>
            <a:r>
              <a:rPr lang="ko-KR" altLang="en-US" sz="1600" dirty="0"/>
              <a:t>방지를 위한 추가학습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56DB6A-638C-E02A-897E-D95F1B09C932}"/>
              </a:ext>
            </a:extLst>
          </p:cNvPr>
          <p:cNvSpPr txBox="1"/>
          <p:nvPr/>
        </p:nvSpPr>
        <p:spPr>
          <a:xfrm>
            <a:off x="4390570" y="2429093"/>
            <a:ext cx="34108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카메라 각도 조절을 통해 객체 인식 성능 향상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모델 튜닝을 통한 </a:t>
            </a:r>
            <a:r>
              <a:rPr lang="en-US" altLang="ko-KR" sz="1600" dirty="0"/>
              <a:t>Track ID </a:t>
            </a:r>
            <a:r>
              <a:rPr lang="ko-KR" altLang="en-US" sz="1600" dirty="0"/>
              <a:t>스위칭 문제 해결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Frame rate </a:t>
            </a:r>
            <a:r>
              <a:rPr lang="ko-KR" altLang="en-US" sz="1600" dirty="0"/>
              <a:t>조절을 통한 속도</a:t>
            </a:r>
            <a:br>
              <a:rPr lang="en-US" altLang="ko-KR" sz="1600" dirty="0"/>
            </a:br>
            <a:r>
              <a:rPr lang="ko-KR" altLang="en-US" sz="1600" dirty="0"/>
              <a:t> 및 성능 개선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Track ID</a:t>
            </a:r>
            <a:r>
              <a:rPr lang="ko-KR" altLang="en-US" sz="1600" dirty="0"/>
              <a:t>와 선수 매칭 모듈화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685208-2966-39A1-DFD7-ABB0E0CB9A93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AA686-BE0B-963D-3172-FA1267B6A33E}"/>
              </a:ext>
            </a:extLst>
          </p:cNvPr>
          <p:cNvSpPr txBox="1"/>
          <p:nvPr/>
        </p:nvSpPr>
        <p:spPr>
          <a:xfrm>
            <a:off x="683233" y="2422042"/>
            <a:ext cx="34108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컨테이너 기반 환경의 개발 구축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서비스 업그레이드 시 서비스 중단 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범위를 최소화할 수 있고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, 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의존성을 관리하기 용이한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CI/CD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및 컨테이너 기반 환경을 구축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endParaRPr lang="en-US" altLang="ko-KR" sz="1600" b="0" i="0" dirty="0">
              <a:solidFill>
                <a:srgbClr val="1D1C1D"/>
              </a:solidFill>
              <a:effectLst/>
              <a:highlight>
                <a:srgbClr val="F8F8F8"/>
              </a:highlight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로컬과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http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환경에서만 사용 가능한 </a:t>
            </a:r>
            <a:r>
              <a:rPr lang="en-US" altLang="ko-KR" sz="1600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api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주소 대신 도메인을 발급받아 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보안 기능이 강화된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https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환경을 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사용자에게 제공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+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사용자가 </a:t>
            </a:r>
            <a:r>
              <a:rPr lang="en-US" altLang="ko-KR" sz="1600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url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을 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쉽게 기억하고 접속할 수 있도록 개선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BE458-BAE6-5CCD-6819-FBFE7095E94F}"/>
              </a:ext>
            </a:extLst>
          </p:cNvPr>
          <p:cNvSpPr txBox="1"/>
          <p:nvPr/>
        </p:nvSpPr>
        <p:spPr>
          <a:xfrm>
            <a:off x="5436704" y="1272209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04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138944" y="308417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08600" y="155448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6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87076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91978"/>
          <a:ext cx="4471637" cy="4822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199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565438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3709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Accounts(</a:t>
                      </a:r>
                      <a:r>
                        <a:rPr lang="ko-KR" altLang="en-US" sz="1000" dirty="0"/>
                        <a:t>회원 관리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867205" y="1791978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앱</a:t>
                      </a:r>
                      <a:endParaRPr lang="en-US" altLang="ko-KR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Team(</a:t>
                      </a:r>
                      <a:r>
                        <a:rPr lang="ko-KR" altLang="en-US" sz="900" dirty="0"/>
                        <a:t>팀 관리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1808117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models.py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5F6C7E-AED1-32B3-B3D5-060307429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2089504"/>
            <a:ext cx="4471637" cy="45246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FE5473-83E6-9279-1EBD-7E7A57CDF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267" y="2025927"/>
            <a:ext cx="4716665" cy="4552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110F9-9923-CE5F-3AEE-36B921CAF693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71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503227" y="1509160"/>
          <a:ext cx="3295522" cy="4995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4837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1890685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828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Accounts(</a:t>
                      </a:r>
                      <a:r>
                        <a:rPr lang="ko-KR" altLang="en-US" sz="1000" dirty="0"/>
                        <a:t>회원 관리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712308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1808117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urls.py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B110F9-9923-CE5F-3AEE-36B921CAF693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AE518D-7A5A-A869-5649-8F157BFA3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28" y="1791978"/>
            <a:ext cx="3295522" cy="4712309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6634C24-7FDC-3551-C643-17E42D86B97F}"/>
              </a:ext>
            </a:extLst>
          </p:cNvPr>
          <p:cNvGraphicFramePr>
            <a:graphicFrameLocks noGrp="1"/>
          </p:cNvGraphicFramePr>
          <p:nvPr/>
        </p:nvGraphicFramePr>
        <p:xfrm>
          <a:off x="4598592" y="1505587"/>
          <a:ext cx="3295522" cy="4995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4837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1890685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828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mysite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프로젝트 최상위 폴더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712308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4AC54A5-439C-C058-4745-747C9776F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592" y="1768148"/>
            <a:ext cx="3295522" cy="4732566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C616E46-4077-0650-F35F-BD77EA2CCE1A}"/>
              </a:ext>
            </a:extLst>
          </p:cNvPr>
          <p:cNvGraphicFramePr>
            <a:graphicFrameLocks noGrp="1"/>
          </p:cNvGraphicFramePr>
          <p:nvPr/>
        </p:nvGraphicFramePr>
        <p:xfrm>
          <a:off x="8693959" y="1505587"/>
          <a:ext cx="3295522" cy="4995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4837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1890685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828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Team(</a:t>
                      </a:r>
                      <a:r>
                        <a:rPr lang="ko-KR" altLang="en-US" sz="1000" dirty="0"/>
                        <a:t>팀 관리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712308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1F33BD01-700C-EA02-4101-2A52D806F1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3956" y="1768454"/>
            <a:ext cx="3295522" cy="473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Accounts(</a:t>
                      </a:r>
                      <a:r>
                        <a:rPr lang="ko-KR" altLang="en-US" sz="1000" dirty="0"/>
                        <a:t>회원 관리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CBV(Class-Based Views)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앱</a:t>
                      </a:r>
                      <a:endParaRPr lang="en-US" altLang="ko-KR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Team(</a:t>
                      </a:r>
                      <a:r>
                        <a:rPr lang="ko-KR" altLang="en-US" sz="900" dirty="0"/>
                        <a:t>팀 관리</a:t>
                      </a:r>
                      <a:r>
                        <a:rPr lang="en-US" altLang="ko-KR" sz="900" dirty="0"/>
                        <a:t>)</a:t>
                      </a:r>
                      <a:r>
                        <a:rPr lang="ko-KR" altLang="en-US" sz="900" dirty="0"/>
                        <a:t>의</a:t>
                      </a:r>
                      <a:r>
                        <a:rPr lang="en-US" altLang="ko-KR" sz="900" dirty="0"/>
                        <a:t> FBV(Function-Based Views)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1808117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views.py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953003-AA41-9469-54E1-1C126B9C1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2001845"/>
            <a:ext cx="4716664" cy="44438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F539E8-BC0E-CEAC-10E3-D7E8443BC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6" y="1920854"/>
            <a:ext cx="4716664" cy="4579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Accounts(</a:t>
                      </a:r>
                      <a:r>
                        <a:rPr lang="ko-KR" altLang="en-US" sz="1000" dirty="0"/>
                        <a:t>회원 관리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앱</a:t>
                      </a:r>
                      <a:endParaRPr lang="en-US" altLang="ko-KR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Team(</a:t>
                      </a:r>
                      <a:r>
                        <a:rPr lang="ko-KR" altLang="en-US" sz="900" dirty="0"/>
                        <a:t>팀 관리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1808117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forms.py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EBFC14-4366-9981-8A42-6B52AA0A4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1989140"/>
            <a:ext cx="4716664" cy="4456602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1A964F-19F5-468B-0A45-99EA63B4B4A5}"/>
              </a:ext>
            </a:extLst>
          </p:cNvPr>
          <p:cNvSpPr/>
          <p:nvPr/>
        </p:nvSpPr>
        <p:spPr>
          <a:xfrm>
            <a:off x="8358299" y="1022298"/>
            <a:ext cx="1808117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Templates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7187121-BE7C-ADD7-532B-5B63D772E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6" y="1951292"/>
            <a:ext cx="4716664" cy="454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12234" y="137674"/>
            <a:ext cx="3523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서비스 기획 배경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7332" y="90992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0394575-F36A-32EC-0C0E-489D17F7922E}"/>
              </a:ext>
            </a:extLst>
          </p:cNvPr>
          <p:cNvSpPr/>
          <p:nvPr/>
        </p:nvSpPr>
        <p:spPr>
          <a:xfrm>
            <a:off x="611332" y="1240041"/>
            <a:ext cx="11044640" cy="4906759"/>
          </a:xfrm>
          <a:prstGeom prst="roundRect">
            <a:avLst>
              <a:gd name="adj" fmla="val 5775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D9B720-9E8C-A490-419A-E765BA129A14}"/>
              </a:ext>
            </a:extLst>
          </p:cNvPr>
          <p:cNvGrpSpPr/>
          <p:nvPr/>
        </p:nvGrpSpPr>
        <p:grpSpPr>
          <a:xfrm>
            <a:off x="776909" y="1090835"/>
            <a:ext cx="2638095" cy="329818"/>
            <a:chOff x="629892" y="1186679"/>
            <a:chExt cx="2723578" cy="32981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D63FE09-B99D-4584-D492-DB875B19B35C}"/>
                </a:ext>
              </a:extLst>
            </p:cNvPr>
            <p:cNvSpPr/>
            <p:nvPr/>
          </p:nvSpPr>
          <p:spPr>
            <a:xfrm>
              <a:off x="958881" y="1193332"/>
              <a:ext cx="2394589" cy="323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기획배경 및 기대효과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1D302AA-7B6A-A98F-AF88-5E61DE004387}"/>
                </a:ext>
              </a:extLst>
            </p:cNvPr>
            <p:cNvSpPr/>
            <p:nvPr/>
          </p:nvSpPr>
          <p:spPr>
            <a:xfrm>
              <a:off x="629892" y="1186679"/>
              <a:ext cx="374987" cy="3231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D68CC-5A15-3164-5288-B056A4BB53F7}"/>
              </a:ext>
            </a:extLst>
          </p:cNvPr>
          <p:cNvGrpSpPr/>
          <p:nvPr/>
        </p:nvGrpSpPr>
        <p:grpSpPr>
          <a:xfrm>
            <a:off x="6661334" y="1678849"/>
            <a:ext cx="4180821" cy="3972956"/>
            <a:chOff x="1648639" y="1148716"/>
            <a:chExt cx="4961794" cy="4683202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B5A3A21C-EDE1-7B99-5474-64F791FE17FF}"/>
                </a:ext>
              </a:extLst>
            </p:cNvPr>
            <p:cNvSpPr/>
            <p:nvPr/>
          </p:nvSpPr>
          <p:spPr>
            <a:xfrm>
              <a:off x="2688550" y="1148716"/>
              <a:ext cx="2881971" cy="2881971"/>
            </a:xfrm>
            <a:custGeom>
              <a:avLst/>
              <a:gdLst>
                <a:gd name="connsiteX0" fmla="*/ 0 w 2881971"/>
                <a:gd name="connsiteY0" fmla="*/ 1440986 h 2881971"/>
                <a:gd name="connsiteX1" fmla="*/ 1440986 w 2881971"/>
                <a:gd name="connsiteY1" fmla="*/ 0 h 2881971"/>
                <a:gd name="connsiteX2" fmla="*/ 2881972 w 2881971"/>
                <a:gd name="connsiteY2" fmla="*/ 1440986 h 2881971"/>
                <a:gd name="connsiteX3" fmla="*/ 1440986 w 2881971"/>
                <a:gd name="connsiteY3" fmla="*/ 2881972 h 2881971"/>
                <a:gd name="connsiteX4" fmla="*/ 0 w 2881971"/>
                <a:gd name="connsiteY4" fmla="*/ 1440986 h 288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971" h="2881971">
                  <a:moveTo>
                    <a:pt x="0" y="1440986"/>
                  </a:moveTo>
                  <a:cubicBezTo>
                    <a:pt x="0" y="645151"/>
                    <a:pt x="645151" y="0"/>
                    <a:pt x="1440986" y="0"/>
                  </a:cubicBezTo>
                  <a:cubicBezTo>
                    <a:pt x="2236821" y="0"/>
                    <a:pt x="2881972" y="645151"/>
                    <a:pt x="2881972" y="1440986"/>
                  </a:cubicBezTo>
                  <a:cubicBezTo>
                    <a:pt x="2881972" y="2236821"/>
                    <a:pt x="2236821" y="2881972"/>
                    <a:pt x="1440986" y="2881972"/>
                  </a:cubicBezTo>
                  <a:cubicBezTo>
                    <a:pt x="645151" y="2881972"/>
                    <a:pt x="0" y="2236821"/>
                    <a:pt x="0" y="1440986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84263" tIns="504344" rIns="384263" bIns="1080741" numCol="1" spcCol="1270" anchor="ctr" anchorCtr="0">
              <a:noAutofit/>
            </a:bodyPr>
            <a:lstStyle/>
            <a:p>
              <a:pPr marL="0" lvl="0" indent="0" algn="ctr" defTabSz="2533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700" kern="120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47FC29AE-7FBC-760F-DB3C-EF433A72E124}"/>
                </a:ext>
              </a:extLst>
            </p:cNvPr>
            <p:cNvSpPr/>
            <p:nvPr/>
          </p:nvSpPr>
          <p:spPr>
            <a:xfrm>
              <a:off x="3728462" y="2949947"/>
              <a:ext cx="2881971" cy="2881971"/>
            </a:xfrm>
            <a:custGeom>
              <a:avLst/>
              <a:gdLst>
                <a:gd name="connsiteX0" fmla="*/ 0 w 2881971"/>
                <a:gd name="connsiteY0" fmla="*/ 1440986 h 2881971"/>
                <a:gd name="connsiteX1" fmla="*/ 1440986 w 2881971"/>
                <a:gd name="connsiteY1" fmla="*/ 0 h 2881971"/>
                <a:gd name="connsiteX2" fmla="*/ 2881972 w 2881971"/>
                <a:gd name="connsiteY2" fmla="*/ 1440986 h 2881971"/>
                <a:gd name="connsiteX3" fmla="*/ 1440986 w 2881971"/>
                <a:gd name="connsiteY3" fmla="*/ 2881972 h 2881971"/>
                <a:gd name="connsiteX4" fmla="*/ 0 w 2881971"/>
                <a:gd name="connsiteY4" fmla="*/ 1440986 h 288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971" h="2881971">
                  <a:moveTo>
                    <a:pt x="0" y="1440986"/>
                  </a:moveTo>
                  <a:cubicBezTo>
                    <a:pt x="0" y="645151"/>
                    <a:pt x="645151" y="0"/>
                    <a:pt x="1440986" y="0"/>
                  </a:cubicBezTo>
                  <a:cubicBezTo>
                    <a:pt x="2236821" y="0"/>
                    <a:pt x="2881972" y="645151"/>
                    <a:pt x="2881972" y="1440986"/>
                  </a:cubicBezTo>
                  <a:cubicBezTo>
                    <a:pt x="2881972" y="2236821"/>
                    <a:pt x="2236821" y="2881972"/>
                    <a:pt x="1440986" y="2881972"/>
                  </a:cubicBezTo>
                  <a:cubicBezTo>
                    <a:pt x="645151" y="2881972"/>
                    <a:pt x="0" y="2236821"/>
                    <a:pt x="0" y="1440986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881403" tIns="744510" rIns="271386" bIns="552377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700" kern="120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24EA6D3-0F77-AEA8-E173-EA1332DFF0EC}"/>
                </a:ext>
              </a:extLst>
            </p:cNvPr>
            <p:cNvSpPr/>
            <p:nvPr/>
          </p:nvSpPr>
          <p:spPr>
            <a:xfrm>
              <a:off x="1648639" y="2949947"/>
              <a:ext cx="2881971" cy="2881971"/>
            </a:xfrm>
            <a:custGeom>
              <a:avLst/>
              <a:gdLst>
                <a:gd name="connsiteX0" fmla="*/ 0 w 2881971"/>
                <a:gd name="connsiteY0" fmla="*/ 1440986 h 2881971"/>
                <a:gd name="connsiteX1" fmla="*/ 1440986 w 2881971"/>
                <a:gd name="connsiteY1" fmla="*/ 0 h 2881971"/>
                <a:gd name="connsiteX2" fmla="*/ 2881972 w 2881971"/>
                <a:gd name="connsiteY2" fmla="*/ 1440986 h 2881971"/>
                <a:gd name="connsiteX3" fmla="*/ 1440986 w 2881971"/>
                <a:gd name="connsiteY3" fmla="*/ 2881972 h 2881971"/>
                <a:gd name="connsiteX4" fmla="*/ 0 w 2881971"/>
                <a:gd name="connsiteY4" fmla="*/ 1440986 h 288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971" h="2881971">
                  <a:moveTo>
                    <a:pt x="0" y="1440986"/>
                  </a:moveTo>
                  <a:cubicBezTo>
                    <a:pt x="0" y="645151"/>
                    <a:pt x="645151" y="0"/>
                    <a:pt x="1440986" y="0"/>
                  </a:cubicBezTo>
                  <a:cubicBezTo>
                    <a:pt x="2236821" y="0"/>
                    <a:pt x="2881972" y="645151"/>
                    <a:pt x="2881972" y="1440986"/>
                  </a:cubicBezTo>
                  <a:cubicBezTo>
                    <a:pt x="2881972" y="2236821"/>
                    <a:pt x="2236821" y="2881972"/>
                    <a:pt x="1440986" y="2881972"/>
                  </a:cubicBezTo>
                  <a:cubicBezTo>
                    <a:pt x="645151" y="2881972"/>
                    <a:pt x="0" y="2236821"/>
                    <a:pt x="0" y="1440986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71386" tIns="744510" rIns="881403" bIns="552377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700" kern="12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8BB0B0-DAE1-4FFB-C89D-153CD74E1D43}"/>
                </a:ext>
              </a:extLst>
            </p:cNvPr>
            <p:cNvSpPr txBox="1"/>
            <p:nvPr/>
          </p:nvSpPr>
          <p:spPr>
            <a:xfrm>
              <a:off x="3204059" y="1978349"/>
              <a:ext cx="1940872" cy="1197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팀 생성</a:t>
              </a:r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&amp; </a:t>
              </a:r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매칭</a:t>
              </a:r>
              <a:endPara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및</a:t>
              </a:r>
              <a:endPara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커뮤니티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72A802-AAE9-D024-4B07-159ADD7246DF}"/>
                </a:ext>
              </a:extLst>
            </p:cNvPr>
            <p:cNvSpPr txBox="1"/>
            <p:nvPr/>
          </p:nvSpPr>
          <p:spPr>
            <a:xfrm>
              <a:off x="1974789" y="4245796"/>
              <a:ext cx="1511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경기영상분석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A9FB8D-CCFB-97C7-CB55-BB7C5862DE10}"/>
                </a:ext>
              </a:extLst>
            </p:cNvPr>
            <p:cNvSpPr txBox="1"/>
            <p:nvPr/>
          </p:nvSpPr>
          <p:spPr>
            <a:xfrm>
              <a:off x="4621436" y="4245796"/>
              <a:ext cx="1851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풋살</a:t>
              </a:r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가이드 </a:t>
              </a:r>
              <a:r>
                <a:rPr lang="ko-KR" alt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챗봇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341D7C-07D8-78B8-B741-59EFC2FB88D2}"/>
              </a:ext>
            </a:extLst>
          </p:cNvPr>
          <p:cNvGrpSpPr/>
          <p:nvPr/>
        </p:nvGrpSpPr>
        <p:grpSpPr>
          <a:xfrm>
            <a:off x="611332" y="1531873"/>
            <a:ext cx="5300266" cy="1836855"/>
            <a:chOff x="477680" y="1528320"/>
            <a:chExt cx="5300266" cy="183685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9E44F4-9793-FB86-3BDF-4981A26C7A75}"/>
                </a:ext>
              </a:extLst>
            </p:cNvPr>
            <p:cNvSpPr txBox="1"/>
            <p:nvPr/>
          </p:nvSpPr>
          <p:spPr>
            <a:xfrm>
              <a:off x="477680" y="1926654"/>
              <a:ext cx="5300266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이미지 딥러닝 기술을 활용해서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팀 경기 영상분석 서비스를 제공함에 따라</a:t>
              </a:r>
              <a:endParaRPr lang="en-US" altLang="ko-KR" sz="1600" dirty="0"/>
            </a:p>
            <a:p>
              <a:pPr algn="ctr"/>
              <a:r>
                <a:rPr lang="ko-KR" altLang="en-US" sz="1600" dirty="0" err="1"/>
                <a:t>풋살을</a:t>
              </a:r>
              <a:r>
                <a:rPr lang="ko-KR" altLang="en-US" sz="1600" dirty="0"/>
                <a:t> 하는 일반인 팀에서도 각 포지션에 따른 경기 분석을 통해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팀 경기를 피드백하고 팀 커뮤니티를 보다 활성화 시킬 수 있다</a:t>
              </a:r>
              <a:r>
                <a:rPr lang="en-US" altLang="ko-KR" sz="1600" dirty="0"/>
                <a:t>. </a:t>
              </a:r>
            </a:p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F4CFE3C-5637-D7C7-DECA-B7213F7BA6A1}"/>
                </a:ext>
              </a:extLst>
            </p:cNvPr>
            <p:cNvSpPr/>
            <p:nvPr/>
          </p:nvSpPr>
          <p:spPr>
            <a:xfrm flipH="1">
              <a:off x="3170034" y="1528320"/>
              <a:ext cx="148161" cy="293953"/>
            </a:xfrm>
            <a:custGeom>
              <a:avLst/>
              <a:gdLst>
                <a:gd name="connsiteX0" fmla="*/ 0 w 148161"/>
                <a:gd name="connsiteY0" fmla="*/ 0 h 293953"/>
                <a:gd name="connsiteX1" fmla="*/ 0 w 148161"/>
                <a:gd name="connsiteY1" fmla="*/ 148162 h 293953"/>
                <a:gd name="connsiteX2" fmla="*/ 84526 w 148161"/>
                <a:gd name="connsiteY2" fmla="*/ 148162 h 293953"/>
                <a:gd name="connsiteX3" fmla="*/ 0 w 148161"/>
                <a:gd name="connsiteY3" fmla="*/ 230392 h 293953"/>
                <a:gd name="connsiteX4" fmla="*/ 0 w 148161"/>
                <a:gd name="connsiteY4" fmla="*/ 293953 h 293953"/>
                <a:gd name="connsiteX5" fmla="*/ 148162 w 148161"/>
                <a:gd name="connsiteY5" fmla="*/ 148162 h 293953"/>
                <a:gd name="connsiteX6" fmla="*/ 148162 w 148161"/>
                <a:gd name="connsiteY6" fmla="*/ 148162 h 293953"/>
                <a:gd name="connsiteX7" fmla="*/ 148162 w 148161"/>
                <a:gd name="connsiteY7" fmla="*/ 0 h 29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161" h="293953">
                  <a:moveTo>
                    <a:pt x="0" y="0"/>
                  </a:moveTo>
                  <a:lnTo>
                    <a:pt x="0" y="148162"/>
                  </a:lnTo>
                  <a:lnTo>
                    <a:pt x="84526" y="148162"/>
                  </a:lnTo>
                  <a:cubicBezTo>
                    <a:pt x="83243" y="193928"/>
                    <a:pt x="45784" y="230370"/>
                    <a:pt x="0" y="230392"/>
                  </a:cubicBezTo>
                  <a:lnTo>
                    <a:pt x="0" y="293953"/>
                  </a:lnTo>
                  <a:cubicBezTo>
                    <a:pt x="80910" y="293964"/>
                    <a:pt x="146867" y="229062"/>
                    <a:pt x="148162" y="148162"/>
                  </a:cubicBezTo>
                  <a:lnTo>
                    <a:pt x="148162" y="148162"/>
                  </a:lnTo>
                  <a:lnTo>
                    <a:pt x="148162" y="0"/>
                  </a:lnTo>
                  <a:close/>
                </a:path>
              </a:pathLst>
            </a:custGeom>
            <a:solidFill>
              <a:srgbClr val="2FACB9"/>
            </a:solidFill>
            <a:ln w="7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9F2C484-B7E4-33D7-C1B8-7751A9B35F90}"/>
                </a:ext>
              </a:extLst>
            </p:cNvPr>
            <p:cNvSpPr/>
            <p:nvPr/>
          </p:nvSpPr>
          <p:spPr>
            <a:xfrm flipH="1">
              <a:off x="2947792" y="1528320"/>
              <a:ext cx="148161" cy="293953"/>
            </a:xfrm>
            <a:custGeom>
              <a:avLst/>
              <a:gdLst>
                <a:gd name="connsiteX0" fmla="*/ 0 w 148161"/>
                <a:gd name="connsiteY0" fmla="*/ 0 h 293953"/>
                <a:gd name="connsiteX1" fmla="*/ 0 w 148161"/>
                <a:gd name="connsiteY1" fmla="*/ 148162 h 293953"/>
                <a:gd name="connsiteX2" fmla="*/ 84526 w 148161"/>
                <a:gd name="connsiteY2" fmla="*/ 148162 h 293953"/>
                <a:gd name="connsiteX3" fmla="*/ 0 w 148161"/>
                <a:gd name="connsiteY3" fmla="*/ 230392 h 293953"/>
                <a:gd name="connsiteX4" fmla="*/ 0 w 148161"/>
                <a:gd name="connsiteY4" fmla="*/ 293953 h 293953"/>
                <a:gd name="connsiteX5" fmla="*/ 148162 w 148161"/>
                <a:gd name="connsiteY5" fmla="*/ 148162 h 293953"/>
                <a:gd name="connsiteX6" fmla="*/ 148162 w 148161"/>
                <a:gd name="connsiteY6" fmla="*/ 148162 h 293953"/>
                <a:gd name="connsiteX7" fmla="*/ 148162 w 148161"/>
                <a:gd name="connsiteY7" fmla="*/ 0 h 29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161" h="293953">
                  <a:moveTo>
                    <a:pt x="0" y="0"/>
                  </a:moveTo>
                  <a:lnTo>
                    <a:pt x="0" y="148162"/>
                  </a:lnTo>
                  <a:lnTo>
                    <a:pt x="84526" y="148162"/>
                  </a:lnTo>
                  <a:cubicBezTo>
                    <a:pt x="83243" y="193928"/>
                    <a:pt x="45784" y="230370"/>
                    <a:pt x="0" y="230392"/>
                  </a:cubicBezTo>
                  <a:lnTo>
                    <a:pt x="0" y="293953"/>
                  </a:lnTo>
                  <a:cubicBezTo>
                    <a:pt x="80910" y="293964"/>
                    <a:pt x="146867" y="229062"/>
                    <a:pt x="148162" y="148162"/>
                  </a:cubicBezTo>
                  <a:lnTo>
                    <a:pt x="148162" y="148162"/>
                  </a:lnTo>
                  <a:lnTo>
                    <a:pt x="148162" y="0"/>
                  </a:lnTo>
                  <a:close/>
                </a:path>
              </a:pathLst>
            </a:custGeom>
            <a:solidFill>
              <a:srgbClr val="2FACB9"/>
            </a:solidFill>
            <a:ln w="7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4E7FDE1-7D79-247E-598F-7BDDC99FD3FB}"/>
                </a:ext>
              </a:extLst>
            </p:cNvPr>
            <p:cNvSpPr/>
            <p:nvPr/>
          </p:nvSpPr>
          <p:spPr>
            <a:xfrm>
              <a:off x="2948865" y="3071807"/>
              <a:ext cx="147867" cy="293368"/>
            </a:xfrm>
            <a:custGeom>
              <a:avLst/>
              <a:gdLst>
                <a:gd name="connsiteX0" fmla="*/ 0 w 147867"/>
                <a:gd name="connsiteY0" fmla="*/ 0 h 293368"/>
                <a:gd name="connsiteX1" fmla="*/ 0 w 147867"/>
                <a:gd name="connsiteY1" fmla="*/ 147867 h 293368"/>
                <a:gd name="connsiteX2" fmla="*/ 84358 w 147867"/>
                <a:gd name="connsiteY2" fmla="*/ 147867 h 293368"/>
                <a:gd name="connsiteX3" fmla="*/ 0 w 147867"/>
                <a:gd name="connsiteY3" fmla="*/ 229934 h 293368"/>
                <a:gd name="connsiteX4" fmla="*/ 0 w 147867"/>
                <a:gd name="connsiteY4" fmla="*/ 293369 h 293368"/>
                <a:gd name="connsiteX5" fmla="*/ 147867 w 147867"/>
                <a:gd name="connsiteY5" fmla="*/ 147867 h 293368"/>
                <a:gd name="connsiteX6" fmla="*/ 147867 w 147867"/>
                <a:gd name="connsiteY6" fmla="*/ 147867 h 293368"/>
                <a:gd name="connsiteX7" fmla="*/ 147867 w 147867"/>
                <a:gd name="connsiteY7" fmla="*/ 0 h 29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67" h="293368">
                  <a:moveTo>
                    <a:pt x="0" y="0"/>
                  </a:moveTo>
                  <a:lnTo>
                    <a:pt x="0" y="147867"/>
                  </a:lnTo>
                  <a:lnTo>
                    <a:pt x="84358" y="147867"/>
                  </a:lnTo>
                  <a:cubicBezTo>
                    <a:pt x="83078" y="193543"/>
                    <a:pt x="45693" y="229911"/>
                    <a:pt x="0" y="229934"/>
                  </a:cubicBezTo>
                  <a:lnTo>
                    <a:pt x="0" y="293369"/>
                  </a:lnTo>
                  <a:cubicBezTo>
                    <a:pt x="80750" y="293379"/>
                    <a:pt x="146575" y="228607"/>
                    <a:pt x="147867" y="147867"/>
                  </a:cubicBezTo>
                  <a:lnTo>
                    <a:pt x="147867" y="147867"/>
                  </a:lnTo>
                  <a:lnTo>
                    <a:pt x="147867" y="0"/>
                  </a:lnTo>
                  <a:close/>
                </a:path>
              </a:pathLst>
            </a:custGeom>
            <a:solidFill>
              <a:srgbClr val="2FACB9"/>
            </a:solidFill>
            <a:ln w="7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F5CB779E-EB8E-AEF6-2EED-E92BC22C0594}"/>
                </a:ext>
              </a:extLst>
            </p:cNvPr>
            <p:cNvSpPr/>
            <p:nvPr/>
          </p:nvSpPr>
          <p:spPr>
            <a:xfrm>
              <a:off x="3170666" y="3071807"/>
              <a:ext cx="147867" cy="293368"/>
            </a:xfrm>
            <a:custGeom>
              <a:avLst/>
              <a:gdLst>
                <a:gd name="connsiteX0" fmla="*/ 0 w 147867"/>
                <a:gd name="connsiteY0" fmla="*/ 0 h 293368"/>
                <a:gd name="connsiteX1" fmla="*/ 0 w 147867"/>
                <a:gd name="connsiteY1" fmla="*/ 147867 h 293368"/>
                <a:gd name="connsiteX2" fmla="*/ 84358 w 147867"/>
                <a:gd name="connsiteY2" fmla="*/ 147867 h 293368"/>
                <a:gd name="connsiteX3" fmla="*/ 0 w 147867"/>
                <a:gd name="connsiteY3" fmla="*/ 229934 h 293368"/>
                <a:gd name="connsiteX4" fmla="*/ 0 w 147867"/>
                <a:gd name="connsiteY4" fmla="*/ 293369 h 293368"/>
                <a:gd name="connsiteX5" fmla="*/ 147867 w 147867"/>
                <a:gd name="connsiteY5" fmla="*/ 147867 h 293368"/>
                <a:gd name="connsiteX6" fmla="*/ 147867 w 147867"/>
                <a:gd name="connsiteY6" fmla="*/ 147867 h 293368"/>
                <a:gd name="connsiteX7" fmla="*/ 147867 w 147867"/>
                <a:gd name="connsiteY7" fmla="*/ 0 h 29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67" h="293368">
                  <a:moveTo>
                    <a:pt x="0" y="0"/>
                  </a:moveTo>
                  <a:lnTo>
                    <a:pt x="0" y="147867"/>
                  </a:lnTo>
                  <a:lnTo>
                    <a:pt x="84358" y="147867"/>
                  </a:lnTo>
                  <a:cubicBezTo>
                    <a:pt x="83078" y="193543"/>
                    <a:pt x="45693" y="229911"/>
                    <a:pt x="0" y="229934"/>
                  </a:cubicBezTo>
                  <a:lnTo>
                    <a:pt x="0" y="293369"/>
                  </a:lnTo>
                  <a:cubicBezTo>
                    <a:pt x="80750" y="293379"/>
                    <a:pt x="146575" y="228607"/>
                    <a:pt x="147867" y="147867"/>
                  </a:cubicBezTo>
                  <a:lnTo>
                    <a:pt x="147867" y="147867"/>
                  </a:lnTo>
                  <a:lnTo>
                    <a:pt x="147867" y="0"/>
                  </a:lnTo>
                  <a:close/>
                </a:path>
              </a:pathLst>
            </a:custGeom>
            <a:solidFill>
              <a:srgbClr val="2FACB9"/>
            </a:solidFill>
            <a:ln w="7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2AB2C4-363A-7522-9E78-4122C4942EED}"/>
              </a:ext>
            </a:extLst>
          </p:cNvPr>
          <p:cNvGrpSpPr/>
          <p:nvPr/>
        </p:nvGrpSpPr>
        <p:grpSpPr>
          <a:xfrm>
            <a:off x="1361068" y="3693420"/>
            <a:ext cx="3877985" cy="2439427"/>
            <a:chOff x="1188822" y="3667902"/>
            <a:chExt cx="3877985" cy="24394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6DFDF4-F5DF-68E1-15F7-F6BC81BDCD5E}"/>
                </a:ext>
              </a:extLst>
            </p:cNvPr>
            <p:cNvSpPr txBox="1"/>
            <p:nvPr/>
          </p:nvSpPr>
          <p:spPr>
            <a:xfrm>
              <a:off x="1188822" y="4359819"/>
              <a:ext cx="387798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거대언어 모델 기반 생성형 </a:t>
              </a:r>
              <a:r>
                <a:rPr lang="en-US" altLang="ko-KR" sz="1600" dirty="0"/>
                <a:t>AI</a:t>
              </a:r>
              <a:r>
                <a:rPr lang="ko-KR" altLang="en-US" sz="1600" dirty="0"/>
                <a:t> </a:t>
              </a:r>
              <a:r>
                <a:rPr lang="ko-KR" altLang="en-US" sz="1600" dirty="0" err="1"/>
                <a:t>챗봇을</a:t>
              </a:r>
              <a:r>
                <a:rPr lang="ko-KR" altLang="en-US" sz="1600" dirty="0"/>
                <a:t> 제공하여</a:t>
              </a:r>
              <a:endParaRPr lang="en-US" altLang="ko-KR" sz="1600" dirty="0"/>
            </a:p>
            <a:p>
              <a:pPr algn="ctr"/>
              <a:r>
                <a:rPr lang="ko-KR" altLang="en-US" sz="1600" dirty="0" err="1"/>
                <a:t>풋살을</a:t>
              </a:r>
              <a:r>
                <a:rPr lang="ko-KR" altLang="en-US" sz="1600" dirty="0"/>
                <a:t> 처음 접하는 사람들도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궁금한 점을 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쉽게 물어보고 해소할 수 있도록 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진입장벽을 낮출 수 있다</a:t>
              </a:r>
              <a:r>
                <a:rPr lang="en-US" altLang="ko-KR" sz="1600" dirty="0"/>
                <a:t>.</a:t>
              </a:r>
              <a:r>
                <a:rPr lang="ko-KR" altLang="en-US" sz="1600" dirty="0"/>
                <a:t> </a:t>
              </a:r>
              <a:endParaRPr lang="en-US" altLang="ko-KR" sz="1600" dirty="0"/>
            </a:p>
          </p:txBody>
        </p:sp>
        <p:pic>
          <p:nvPicPr>
            <p:cNvPr id="20" name="그래픽 19" descr="닫힌 따옴표 단색으로 채워진">
              <a:extLst>
                <a:ext uri="{FF2B5EF4-FFF2-40B4-BE49-F238E27FC236}">
                  <a16:creationId xmlns:a16="http://schemas.microsoft.com/office/drawing/2014/main" id="{B7D32758-B336-5472-8C16-50F98ED2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2777403" y="3667902"/>
              <a:ext cx="711177" cy="711177"/>
            </a:xfrm>
            <a:prstGeom prst="rect">
              <a:avLst/>
            </a:prstGeom>
          </p:spPr>
        </p:pic>
        <p:pic>
          <p:nvPicPr>
            <p:cNvPr id="21" name="그래픽 20" descr="닫힌 따옴표 단색으로 채워진">
              <a:extLst>
                <a:ext uri="{FF2B5EF4-FFF2-40B4-BE49-F238E27FC236}">
                  <a16:creationId xmlns:a16="http://schemas.microsoft.com/office/drawing/2014/main" id="{0FED2262-FEDE-63E2-D716-B22AE5FAB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72932" y="5397566"/>
              <a:ext cx="709763" cy="709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18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앱</a:t>
                      </a:r>
                      <a:endParaRPr lang="en-US" altLang="ko-KR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Team – (</a:t>
                      </a:r>
                      <a:r>
                        <a:rPr lang="en-US" altLang="ko-KR" sz="900" dirty="0" err="1"/>
                        <a:t>video_analysis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808435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Chatbot_request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1A964F-19F5-468B-0A45-99EA63B4B4A5}"/>
              </a:ext>
            </a:extLst>
          </p:cNvPr>
          <p:cNvSpPr/>
          <p:nvPr/>
        </p:nvSpPr>
        <p:spPr>
          <a:xfrm>
            <a:off x="7990080" y="1022298"/>
            <a:ext cx="2706555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서빙 </a:t>
            </a:r>
            <a:r>
              <a:rPr lang="en-US" altLang="ko-KR" dirty="0">
                <a:solidFill>
                  <a:schemeClr val="tx1"/>
                </a:solidFill>
              </a:rPr>
              <a:t>– Django </a:t>
            </a:r>
            <a:r>
              <a:rPr lang="ko-KR" altLang="en-US" dirty="0">
                <a:solidFill>
                  <a:schemeClr val="tx1"/>
                </a:solidFill>
              </a:rPr>
              <a:t>내장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D3FDAF-124C-9E7C-45E6-B1CDDD2AE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6" y="1964547"/>
            <a:ext cx="4716663" cy="44811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D87FEB-9C7C-97AF-8A1A-058CB12C6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4" y="1902443"/>
            <a:ext cx="4716663" cy="458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2234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048918"/>
              </p:ext>
            </p:extLst>
          </p:nvPr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Fine-tuning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962353"/>
              </p:ext>
            </p:extLst>
          </p:nvPr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Fine-tuning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7158542" y="1036223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Data_load.py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1C3153-A2D6-6E6A-C3EE-56DF9EB83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027" y="1954443"/>
            <a:ext cx="4716664" cy="4546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3F8084-4FC6-9D0B-3C8D-7CA4A93F6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856" y="1996122"/>
            <a:ext cx="4716664" cy="444962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F4CBEB-2635-380B-29B3-6528943FE0EB}"/>
              </a:ext>
            </a:extLst>
          </p:cNvPr>
          <p:cNvSpPr/>
          <p:nvPr/>
        </p:nvSpPr>
        <p:spPr>
          <a:xfrm>
            <a:off x="1425630" y="1093066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Model_load.py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99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2234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Fine-tuning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F4CBEB-2635-380B-29B3-6528943FE0EB}"/>
              </a:ext>
            </a:extLst>
          </p:cNvPr>
          <p:cNvSpPr/>
          <p:nvPr/>
        </p:nvSpPr>
        <p:spPr>
          <a:xfrm>
            <a:off x="1425630" y="1093066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Train_model.py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E46D90-EB8F-AC1A-2100-BCFECF815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5" y="1990346"/>
            <a:ext cx="4716663" cy="44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9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RAG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Data_load_push.py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3666F4-5285-52F6-5DF9-9E30FB9D1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1995025"/>
            <a:ext cx="4716664" cy="44507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DEF57A-4CB4-1722-A9C5-6C78FC6BC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6" y="1945037"/>
            <a:ext cx="4716664" cy="454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7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785379"/>
              </p:ext>
            </p:extLst>
          </p:nvPr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083614"/>
              </p:ext>
            </p:extLst>
          </p:nvPr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RAG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Data_load_push.py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3666F4-5285-52F6-5DF9-9E30FB9D1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1995025"/>
            <a:ext cx="4716664" cy="44507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DEF57A-4CB4-1722-A9C5-6C78FC6BC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6" y="1945037"/>
            <a:ext cx="4716664" cy="454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RAG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Make_chain.py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1519CA-C45B-0612-C56B-004E6B32F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1996324"/>
            <a:ext cx="4716664" cy="444941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932F2D9-FF41-0634-4718-85C4C16C5D6C}"/>
              </a:ext>
            </a:extLst>
          </p:cNvPr>
          <p:cNvSpPr/>
          <p:nvPr/>
        </p:nvSpPr>
        <p:spPr>
          <a:xfrm>
            <a:off x="7385961" y="97893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Make_retriever.py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CC7F67-0B8B-FB7F-EED0-86AAB6991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5" y="1944988"/>
            <a:ext cx="4716663" cy="454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9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RAG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Load_model1.py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932F2D9-FF41-0634-4718-85C4C16C5D6C}"/>
              </a:ext>
            </a:extLst>
          </p:cNvPr>
          <p:cNvSpPr/>
          <p:nvPr/>
        </p:nvSpPr>
        <p:spPr>
          <a:xfrm>
            <a:off x="7385961" y="97893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Load_model2.py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48E8B6F-14BE-EFE2-8D75-4C818CDCB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812" y="2000830"/>
            <a:ext cx="4715709" cy="4444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EA0037-A351-11EC-9F75-A0E6F0E24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5" y="1953883"/>
            <a:ext cx="4716663" cy="45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3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서빙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en-US" altLang="ko-KR" dirty="0" err="1">
                <a:solidFill>
                  <a:schemeClr val="tx1"/>
                </a:solidFill>
              </a:rPr>
              <a:t>Fastapi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7BE44A-5AD5-7062-D356-301ECA234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221" y="2001666"/>
            <a:ext cx="4803299" cy="444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7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AF2CE1F-488E-4ADF-B266-D179BE08812A}"/>
              </a:ext>
            </a:extLst>
          </p:cNvPr>
          <p:cNvSpPr txBox="1"/>
          <p:nvPr/>
        </p:nvSpPr>
        <p:spPr>
          <a:xfrm>
            <a:off x="4477609" y="2497976"/>
            <a:ext cx="323678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 err="1">
                <a:solidFill>
                  <a:schemeClr val="bg1"/>
                </a:solidFill>
              </a:rPr>
              <a:t>QnA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4C1262-6C49-A4C1-BF4F-B98B50D8AAFB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12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AF2CE1F-488E-4ADF-B266-D179BE08812A}"/>
              </a:ext>
            </a:extLst>
          </p:cNvPr>
          <p:cNvSpPr txBox="1"/>
          <p:nvPr/>
        </p:nvSpPr>
        <p:spPr>
          <a:xfrm>
            <a:off x="4289255" y="2497976"/>
            <a:ext cx="361349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</a:rPr>
              <a:t>Adios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5E3793-D560-43D5-8062-6D79E3286DD6}"/>
              </a:ext>
            </a:extLst>
          </p:cNvPr>
          <p:cNvSpPr txBox="1"/>
          <p:nvPr/>
        </p:nvSpPr>
        <p:spPr>
          <a:xfrm>
            <a:off x="4595429" y="1800958"/>
            <a:ext cx="3001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지금까지 팀 </a:t>
            </a:r>
            <a:r>
              <a:rPr lang="ko-KR" altLang="en-US" dirty="0" err="1">
                <a:solidFill>
                  <a:schemeClr val="accent5"/>
                </a:solidFill>
              </a:rPr>
              <a:t>아디오스</a:t>
            </a:r>
            <a:r>
              <a:rPr lang="ko-KR" altLang="en-US" dirty="0">
                <a:solidFill>
                  <a:schemeClr val="accent5"/>
                </a:solidFill>
              </a:rPr>
              <a:t> 였습니다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accent5"/>
                </a:solidFill>
              </a:rPr>
              <a:t>감사합니다</a:t>
            </a:r>
            <a:r>
              <a:rPr lang="en-US" altLang="ko-KR" dirty="0">
                <a:solidFill>
                  <a:schemeClr val="accent5"/>
                </a:solidFill>
              </a:rPr>
              <a:t>!</a:t>
            </a:r>
          </a:p>
        </p:txBody>
      </p:sp>
      <p:pic>
        <p:nvPicPr>
          <p:cNvPr id="3" name="그림 2" descr="손, 손가락이(가) 표시된 사진&#10;&#10;자동 생성된 설명">
            <a:extLst>
              <a:ext uri="{FF2B5EF4-FFF2-40B4-BE49-F238E27FC236}">
                <a16:creationId xmlns:a16="http://schemas.microsoft.com/office/drawing/2014/main" id="{F7E8CBEF-FABF-90D3-BE42-ED61957ED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522" y="1614853"/>
            <a:ext cx="1018540" cy="1018540"/>
          </a:xfrm>
          <a:prstGeom prst="rect">
            <a:avLst/>
          </a:prstGeom>
        </p:spPr>
      </p:pic>
      <p:sp>
        <p:nvSpPr>
          <p:cNvPr id="6" name="AutoShape 6" descr="emoji ☺ smiling face svg">
            <a:extLst>
              <a:ext uri="{FF2B5EF4-FFF2-40B4-BE49-F238E27FC236}">
                <a16:creationId xmlns:a16="http://schemas.microsoft.com/office/drawing/2014/main" id="{1F363945-B1DF-FE4A-02A5-9ACFF44925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04CAB0-8CCD-74CF-0ACC-F6994578B39D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7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271594" y="151416"/>
            <a:ext cx="2964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프로젝트 소개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B972C3C-E57A-2CFF-4A6C-1B5603834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243424"/>
              </p:ext>
            </p:extLst>
          </p:nvPr>
        </p:nvGraphicFramePr>
        <p:xfrm>
          <a:off x="619760" y="1006422"/>
          <a:ext cx="10960908" cy="5485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3453">
                  <a:extLst>
                    <a:ext uri="{9D8B030D-6E8A-4147-A177-3AD203B41FA5}">
                      <a16:colId xmlns:a16="http://schemas.microsoft.com/office/drawing/2014/main" val="1616862708"/>
                    </a:ext>
                  </a:extLst>
                </a:gridCol>
                <a:gridCol w="7467455">
                  <a:extLst>
                    <a:ext uri="{9D8B030D-6E8A-4147-A177-3AD203B41FA5}">
                      <a16:colId xmlns:a16="http://schemas.microsoft.com/office/drawing/2014/main" val="2563086140"/>
                    </a:ext>
                  </a:extLst>
                </a:gridCol>
              </a:tblGrid>
              <a:tr h="6708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프로젝트명</a:t>
                      </a:r>
                      <a:endParaRPr lang="ko-KR" altLang="en-US" sz="1500" b="0" kern="1200" spc="-15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15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Football Agora Project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750703"/>
                  </a:ext>
                </a:extLst>
              </a:tr>
              <a:tr h="99244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기획 목표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1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자신만의 </a:t>
                      </a:r>
                      <a:r>
                        <a:rPr lang="ko-KR" alt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풋살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스토리를 직접 기록하며 공유할 수 있는 장을 마련해주는 서비스</a:t>
                      </a:r>
                      <a:endParaRPr lang="en-US" altLang="ko-KR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남녀노소 구분없이 누구든지 </a:t>
                      </a:r>
                      <a:r>
                        <a:rPr lang="ko-KR" alt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풋살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문화에 쉽게 접근할 수 있도록 </a:t>
                      </a:r>
                      <a:endParaRPr lang="en-US" altLang="ko-KR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풋살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특화 생성형 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 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 제공</a:t>
                      </a:r>
                      <a:endParaRPr lang="en-US" altLang="ko-KR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63978"/>
                  </a:ext>
                </a:extLst>
              </a:tr>
              <a:tr h="6708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투입 인원 및 소요 기간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15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총 </a:t>
                      </a:r>
                      <a:r>
                        <a:rPr lang="en-US" altLang="ko-KR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8</a:t>
                      </a:r>
                      <a:r>
                        <a:rPr lang="ko-KR" altLang="en-US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명 </a:t>
                      </a:r>
                      <a:r>
                        <a:rPr lang="en-US" altLang="ko-KR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/ 48</a:t>
                      </a:r>
                      <a:r>
                        <a:rPr lang="ko-KR" altLang="en-US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일 </a:t>
                      </a:r>
                      <a:r>
                        <a:rPr lang="en-US" altLang="ko-KR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(24.05. 17~ 24.07.03)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537179"/>
                  </a:ext>
                </a:extLst>
              </a:tr>
              <a:tr h="24809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주요 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15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500" b="0" kern="1200" spc="-15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549845"/>
                  </a:ext>
                </a:extLst>
              </a:tr>
              <a:tr h="6708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Web </a:t>
                      </a:r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배포</a:t>
                      </a:r>
                      <a:r>
                        <a:rPr lang="en-US" altLang="ko-KR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,  </a:t>
                      </a:r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깃 허브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1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  <a:hlinkClick r:id="rId5"/>
                        </a:rPr>
                        <a:t>http://13.209.235.183/</a:t>
                      </a:r>
                      <a:r>
                        <a:rPr lang="en-US" altLang="ko-KR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, https://github.com/pladata-encore/DA34-final-Football_Agora.git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90746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098038D-B1A9-6DDF-5F6A-D32237049C13}"/>
              </a:ext>
            </a:extLst>
          </p:cNvPr>
          <p:cNvSpPr txBox="1"/>
          <p:nvPr/>
        </p:nvSpPr>
        <p:spPr>
          <a:xfrm>
            <a:off x="5822812" y="3601291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atin typeface="+mn-ea"/>
                <a:cs typeface="KoPubWorld돋움체 Medium" panose="00000600000000000000" pitchFamily="2" charset="-127"/>
              </a:rPr>
              <a:t>영상분석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85BF674-671E-E296-211D-E78510C32454}"/>
              </a:ext>
            </a:extLst>
          </p:cNvPr>
          <p:cNvCxnSpPr>
            <a:cxnSpLocks/>
          </p:cNvCxnSpPr>
          <p:nvPr/>
        </p:nvCxnSpPr>
        <p:spPr>
          <a:xfrm>
            <a:off x="4486797" y="3908140"/>
            <a:ext cx="6669156" cy="0"/>
          </a:xfrm>
          <a:prstGeom prst="line">
            <a:avLst/>
          </a:prstGeom>
          <a:ln w="12700">
            <a:solidFill>
              <a:srgbClr val="59595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DA2ECEE-7C09-DB9A-80A3-13A79B41F136}"/>
              </a:ext>
            </a:extLst>
          </p:cNvPr>
          <p:cNvCxnSpPr>
            <a:cxnSpLocks/>
          </p:cNvCxnSpPr>
          <p:nvPr/>
        </p:nvCxnSpPr>
        <p:spPr>
          <a:xfrm>
            <a:off x="7849093" y="3572074"/>
            <a:ext cx="0" cy="1998302"/>
          </a:xfrm>
          <a:prstGeom prst="line">
            <a:avLst/>
          </a:prstGeom>
          <a:ln w="12700">
            <a:solidFill>
              <a:srgbClr val="59595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D21420-54A8-C043-0007-3905E3217AE2}"/>
              </a:ext>
            </a:extLst>
          </p:cNvPr>
          <p:cNvSpPr txBox="1"/>
          <p:nvPr/>
        </p:nvSpPr>
        <p:spPr>
          <a:xfrm>
            <a:off x="9112194" y="3586219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latin typeface="+mn-ea"/>
                <a:cs typeface="KoPubWorld돋움체 Medium" panose="00000600000000000000" pitchFamily="2" charset="-127"/>
              </a:rPr>
              <a:t>풋살</a:t>
            </a:r>
            <a:r>
              <a:rPr lang="ko-KR" altLang="en-US" sz="1600" spc="-150" dirty="0">
                <a:latin typeface="+mn-ea"/>
                <a:cs typeface="KoPubWorld돋움체 Medium" panose="00000600000000000000" pitchFamily="2" charset="-127"/>
              </a:rPr>
              <a:t> 가이드 </a:t>
            </a:r>
            <a:r>
              <a:rPr lang="ko-KR" altLang="en-US" sz="1600" spc="-150" dirty="0" err="1">
                <a:latin typeface="+mn-ea"/>
                <a:cs typeface="KoPubWorld돋움체 Medium" panose="00000600000000000000" pitchFamily="2" charset="-127"/>
              </a:rPr>
              <a:t>챗봇</a:t>
            </a:r>
            <a:endParaRPr lang="ko-KR" altLang="en-US" sz="1600" spc="-150" dirty="0"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B5443D-72B5-0BE3-EB8C-1DC8E64ACF72}"/>
              </a:ext>
            </a:extLst>
          </p:cNvPr>
          <p:cNvSpPr txBox="1"/>
          <p:nvPr/>
        </p:nvSpPr>
        <p:spPr>
          <a:xfrm>
            <a:off x="8814035" y="4041516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공식 한국 </a:t>
            </a:r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풋살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규정 안내</a:t>
            </a:r>
            <a:endParaRPr lang="en-US" altLang="ko-KR" sz="1400" spc="-150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5719E-3742-E1A1-914F-9B0958B2AD33}"/>
              </a:ext>
            </a:extLst>
          </p:cNvPr>
          <p:cNvSpPr txBox="1"/>
          <p:nvPr/>
        </p:nvSpPr>
        <p:spPr>
          <a:xfrm>
            <a:off x="8693810" y="5164283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제작자</a:t>
            </a:r>
            <a:r>
              <a:rPr lang="en-US" altLang="ko-KR" sz="1400" spc="-150" dirty="0"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아디오스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팀</a:t>
            </a:r>
            <a:r>
              <a:rPr lang="en-US" altLang="ko-KR" sz="1400" spc="-150" dirty="0">
                <a:latin typeface="+mn-ea"/>
                <a:cs typeface="KoPubWorld돋움체 Light" panose="00000300000000000000" pitchFamily="2" charset="-127"/>
              </a:rPr>
              <a:t>) 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정보 제공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E2ACF-9A2D-15D5-487E-B8CD0084661D}"/>
              </a:ext>
            </a:extLst>
          </p:cNvPr>
          <p:cNvSpPr txBox="1"/>
          <p:nvPr/>
        </p:nvSpPr>
        <p:spPr>
          <a:xfrm>
            <a:off x="5553185" y="4030658"/>
            <a:ext cx="1351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팀 경기 유동 </a:t>
            </a:r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히트맵</a:t>
            </a:r>
            <a:endParaRPr lang="en-US" altLang="ko-KR" sz="1400" spc="-150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7FE45-920D-79F8-A262-720FCF58FDC8}"/>
              </a:ext>
            </a:extLst>
          </p:cNvPr>
          <p:cNvSpPr txBox="1"/>
          <p:nvPr/>
        </p:nvSpPr>
        <p:spPr>
          <a:xfrm>
            <a:off x="5631258" y="4431126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선수별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 볼 점유율</a:t>
            </a:r>
            <a:endParaRPr lang="en-US" altLang="ko-KR" sz="1400" spc="-150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142B6-5EE1-C679-041D-D408673741F7}"/>
              </a:ext>
            </a:extLst>
          </p:cNvPr>
          <p:cNvSpPr txBox="1"/>
          <p:nvPr/>
        </p:nvSpPr>
        <p:spPr>
          <a:xfrm>
            <a:off x="5942241" y="4812986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패스맵</a:t>
            </a:r>
            <a:endParaRPr lang="en-US" altLang="ko-KR" sz="1400" spc="-150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63FB6-9D5F-0C49-AD1D-F10410C0C9AE}"/>
              </a:ext>
            </a:extLst>
          </p:cNvPr>
          <p:cNvSpPr txBox="1"/>
          <p:nvPr/>
        </p:nvSpPr>
        <p:spPr>
          <a:xfrm>
            <a:off x="8504072" y="4418621"/>
            <a:ext cx="2356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풋살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칼럼 </a:t>
            </a:r>
            <a:r>
              <a:rPr lang="en-US" altLang="ko-KR" sz="1400" spc="-150" dirty="0"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대회 안내</a:t>
            </a:r>
            <a:r>
              <a:rPr lang="en-US" altLang="ko-KR" sz="1400" spc="-150" dirty="0"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부상 </a:t>
            </a:r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대처법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등</a:t>
            </a:r>
            <a:r>
              <a:rPr lang="en-US" altLang="ko-KR" sz="1400" spc="-150" dirty="0">
                <a:latin typeface="+mn-ea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901A1-0FD2-94C2-6E9A-5711C36DF474}"/>
              </a:ext>
            </a:extLst>
          </p:cNvPr>
          <p:cNvSpPr txBox="1"/>
          <p:nvPr/>
        </p:nvSpPr>
        <p:spPr>
          <a:xfrm>
            <a:off x="8526052" y="4791452"/>
            <a:ext cx="2246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국내  지역별 </a:t>
            </a:r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풋살장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위치 정보 제공</a:t>
            </a:r>
            <a:endParaRPr lang="en-US" altLang="ko-KR" sz="1400" spc="-150" dirty="0">
              <a:latin typeface="+mn-ea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8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12234" y="137674"/>
            <a:ext cx="3110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Adios Team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9" y="87282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D3A3A0-5EEC-44D1-BA37-0616E2856FC7}"/>
              </a:ext>
            </a:extLst>
          </p:cNvPr>
          <p:cNvSpPr/>
          <p:nvPr/>
        </p:nvSpPr>
        <p:spPr>
          <a:xfrm>
            <a:off x="1149759" y="1714090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DA4CF7-8B7A-48FC-906B-D804F7043554}"/>
              </a:ext>
            </a:extLst>
          </p:cNvPr>
          <p:cNvSpPr txBox="1"/>
          <p:nvPr/>
        </p:nvSpPr>
        <p:spPr>
          <a:xfrm>
            <a:off x="8662194" y="4264184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정현수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9039914-6E5A-4EE1-9C63-C1C107F02E13}"/>
              </a:ext>
            </a:extLst>
          </p:cNvPr>
          <p:cNvCxnSpPr/>
          <p:nvPr/>
        </p:nvCxnSpPr>
        <p:spPr>
          <a:xfrm>
            <a:off x="1137115" y="1128794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CBF8C7C-0B63-4034-B004-63F12DBDA243}"/>
              </a:ext>
            </a:extLst>
          </p:cNvPr>
          <p:cNvCxnSpPr/>
          <p:nvPr/>
        </p:nvCxnSpPr>
        <p:spPr>
          <a:xfrm>
            <a:off x="7908445" y="2161020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AA616F-EF1F-67B5-85B1-4213E355C15B}"/>
              </a:ext>
            </a:extLst>
          </p:cNvPr>
          <p:cNvSpPr/>
          <p:nvPr/>
        </p:nvSpPr>
        <p:spPr>
          <a:xfrm>
            <a:off x="4948501" y="1719568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5873A8-3318-AEFB-0FFA-E90C30A0B89E}"/>
              </a:ext>
            </a:extLst>
          </p:cNvPr>
          <p:cNvSpPr/>
          <p:nvPr/>
        </p:nvSpPr>
        <p:spPr>
          <a:xfrm>
            <a:off x="7908445" y="2487508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0E9513-35BC-C085-BE45-76631686A520}"/>
              </a:ext>
            </a:extLst>
          </p:cNvPr>
          <p:cNvSpPr/>
          <p:nvPr/>
        </p:nvSpPr>
        <p:spPr>
          <a:xfrm>
            <a:off x="9923416" y="2487508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90F6B0-3156-1AC5-E338-E05F9ED724B9}"/>
              </a:ext>
            </a:extLst>
          </p:cNvPr>
          <p:cNvSpPr/>
          <p:nvPr/>
        </p:nvSpPr>
        <p:spPr>
          <a:xfrm>
            <a:off x="1137115" y="4168241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62B81A-9ED5-64EC-5DD0-85F640C5164C}"/>
              </a:ext>
            </a:extLst>
          </p:cNvPr>
          <p:cNvSpPr/>
          <p:nvPr/>
        </p:nvSpPr>
        <p:spPr>
          <a:xfrm>
            <a:off x="4948501" y="4168241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9B7A87-1691-85DF-AB37-17F354C1C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917" y="2298067"/>
            <a:ext cx="1904554" cy="1904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A21F76-803A-7B74-E868-76BAAB6124D6}"/>
              </a:ext>
            </a:extLst>
          </p:cNvPr>
          <p:cNvSpPr txBox="1"/>
          <p:nvPr/>
        </p:nvSpPr>
        <p:spPr>
          <a:xfrm>
            <a:off x="1946006" y="980632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영상분석팀</a:t>
            </a:r>
            <a:endParaRPr lang="ko-KR" altLang="en-US" sz="2400" spc="-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7E5F0-F873-8549-4C22-BA04B313262D}"/>
              </a:ext>
            </a:extLst>
          </p:cNvPr>
          <p:cNvSpPr txBox="1"/>
          <p:nvPr/>
        </p:nvSpPr>
        <p:spPr>
          <a:xfrm>
            <a:off x="9896002" y="4264184"/>
            <a:ext cx="150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 err="1"/>
              <a:t>서한울</a:t>
            </a:r>
            <a:r>
              <a:rPr lang="ko-KR" altLang="en-US" spc="-300" dirty="0"/>
              <a:t> </a:t>
            </a:r>
            <a:r>
              <a:rPr lang="en-US" altLang="ko-KR" spc="-300" dirty="0"/>
              <a:t>(</a:t>
            </a:r>
            <a:r>
              <a:rPr lang="ko-KR" altLang="en-US" spc="-300" dirty="0"/>
              <a:t>팀장님</a:t>
            </a:r>
            <a:r>
              <a:rPr lang="en-US" altLang="ko-KR" spc="-300" dirty="0"/>
              <a:t>)</a:t>
            </a:r>
            <a:endParaRPr lang="ko-KR" altLang="en-US" spc="-300" dirty="0"/>
          </a:p>
        </p:txBody>
      </p:sp>
      <p:sp>
        <p:nvSpPr>
          <p:cNvPr id="8" name="AutoShape 2" descr="IMG_2140">
            <a:extLst>
              <a:ext uri="{FF2B5EF4-FFF2-40B4-BE49-F238E27FC236}">
                <a16:creationId xmlns:a16="http://schemas.microsoft.com/office/drawing/2014/main" id="{35DBA284-5590-75A9-5B83-A0205514E7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만화 영화, 헤드기어, 모자, 장난감이(가) 표시된 사진&#10;&#10;자동 생성된 설명">
            <a:extLst>
              <a:ext uri="{FF2B5EF4-FFF2-40B4-BE49-F238E27FC236}">
                <a16:creationId xmlns:a16="http://schemas.microsoft.com/office/drawing/2014/main" id="{4CDD6243-2D78-0676-3110-D4CF6ABF01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785" y="2384959"/>
            <a:ext cx="1843918" cy="18439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3394DC-DAB3-7967-5EC8-05F237C2E72C}"/>
              </a:ext>
            </a:extLst>
          </p:cNvPr>
          <p:cNvSpPr txBox="1"/>
          <p:nvPr/>
        </p:nvSpPr>
        <p:spPr>
          <a:xfrm>
            <a:off x="5304860" y="3333930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 err="1"/>
              <a:t>손명준</a:t>
            </a:r>
            <a:endParaRPr lang="ko-KR" altLang="en-US" spc="-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CDBFBF-FAC5-8806-B4F1-F769D3F6AA25}"/>
              </a:ext>
            </a:extLst>
          </p:cNvPr>
          <p:cNvSpPr txBox="1"/>
          <p:nvPr/>
        </p:nvSpPr>
        <p:spPr>
          <a:xfrm>
            <a:off x="3107535" y="3348040"/>
            <a:ext cx="132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임경란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C4B3BA-D65E-A895-4107-C5B1B7CDA8CE}"/>
              </a:ext>
            </a:extLst>
          </p:cNvPr>
          <p:cNvSpPr txBox="1"/>
          <p:nvPr/>
        </p:nvSpPr>
        <p:spPr>
          <a:xfrm>
            <a:off x="1446872" y="3333930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김성일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3FE8F9E-FEB6-5C7B-540E-531D1D233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3314" y="1397970"/>
            <a:ext cx="1917650" cy="19176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571F810-B2A0-06FA-0CBB-6A678AC970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541" y="1494402"/>
            <a:ext cx="1839528" cy="183952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45B4DAB-82ED-89DA-03B8-2B7852BAEE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522"/>
          <a:stretch/>
        </p:blipFill>
        <p:spPr>
          <a:xfrm>
            <a:off x="874799" y="4115558"/>
            <a:ext cx="1964632" cy="164057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26E7AB-C549-1AE9-55D9-DB4EB41A8126}"/>
              </a:ext>
            </a:extLst>
          </p:cNvPr>
          <p:cNvSpPr txBox="1"/>
          <p:nvPr/>
        </p:nvSpPr>
        <p:spPr>
          <a:xfrm>
            <a:off x="3497502" y="5800548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신대근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3B262-6E37-920B-0C7B-96B1ED50F832}"/>
              </a:ext>
            </a:extLst>
          </p:cNvPr>
          <p:cNvSpPr txBox="1"/>
          <p:nvPr/>
        </p:nvSpPr>
        <p:spPr>
          <a:xfrm>
            <a:off x="1402779" y="5800508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강동욱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635700-AB21-6BDC-16A0-7CFEEFDCAF1D}"/>
              </a:ext>
            </a:extLst>
          </p:cNvPr>
          <p:cNvSpPr txBox="1"/>
          <p:nvPr/>
        </p:nvSpPr>
        <p:spPr>
          <a:xfrm>
            <a:off x="5258258" y="5802316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강민지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92F7C8A-2B68-0254-B506-BB140C9722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6627" y="3984641"/>
            <a:ext cx="1764832" cy="176483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D5644F0-D81F-6604-0527-A85865DBE0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6572" y="3696269"/>
            <a:ext cx="2058331" cy="205833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B4C59A0-AA8C-0209-39E2-BC039555010D}"/>
              </a:ext>
            </a:extLst>
          </p:cNvPr>
          <p:cNvSpPr txBox="1"/>
          <p:nvPr/>
        </p:nvSpPr>
        <p:spPr>
          <a:xfrm>
            <a:off x="2173030" y="3746226"/>
            <a:ext cx="732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err="1"/>
              <a:t>챗봇팀</a:t>
            </a:r>
            <a:endParaRPr lang="ko-KR" altLang="en-US" sz="2000" spc="-300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7369EAF-2D24-05C0-2CD4-1B68D54D8429}"/>
              </a:ext>
            </a:extLst>
          </p:cNvPr>
          <p:cNvCxnSpPr/>
          <p:nvPr/>
        </p:nvCxnSpPr>
        <p:spPr>
          <a:xfrm>
            <a:off x="1226006" y="3968186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9DE9B79-C0A5-6B27-2DC2-831C45E2036F}"/>
              </a:ext>
            </a:extLst>
          </p:cNvPr>
          <p:cNvSpPr txBox="1"/>
          <p:nvPr/>
        </p:nvSpPr>
        <p:spPr>
          <a:xfrm>
            <a:off x="8848574" y="1956685"/>
            <a:ext cx="732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/>
              <a:t>개발팀</a:t>
            </a:r>
            <a:endParaRPr lang="ko-KR" altLang="en-US" sz="2400" spc="-300" dirty="0"/>
          </a:p>
        </p:txBody>
      </p:sp>
      <p:pic>
        <p:nvPicPr>
          <p:cNvPr id="41" name="그림 40" descr="만화 영화, 미소, 인간의 얼굴, 장난감이(가) 표시된 사진&#10;&#10;자동 생성된 설명">
            <a:extLst>
              <a:ext uri="{FF2B5EF4-FFF2-40B4-BE49-F238E27FC236}">
                <a16:creationId xmlns:a16="http://schemas.microsoft.com/office/drawing/2014/main" id="{0E1AF990-BB50-7E8C-3767-152DB808631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259" y="1663050"/>
            <a:ext cx="1212516" cy="163391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3433E1-FF4F-7138-6BE9-42521DEF1988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06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7"/>
            <a:ext cx="5792530" cy="224342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5827" y="498342"/>
            <a:ext cx="1181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R&amp;R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D74B2CB-D27B-D35F-F121-5F5FC2A58223}"/>
              </a:ext>
            </a:extLst>
          </p:cNvPr>
          <p:cNvSpPr/>
          <p:nvPr/>
        </p:nvSpPr>
        <p:spPr>
          <a:xfrm>
            <a:off x="2184038" y="4490934"/>
            <a:ext cx="2013280" cy="178537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1E09E03F-4C89-DD6A-C440-896FCB94286C}"/>
              </a:ext>
            </a:extLst>
          </p:cNvPr>
          <p:cNvSpPr/>
          <p:nvPr/>
        </p:nvSpPr>
        <p:spPr>
          <a:xfrm>
            <a:off x="1891517" y="1053649"/>
            <a:ext cx="2013280" cy="178537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C4DCD1BE-FC91-C16F-21B5-8B46BF6EECEB}"/>
              </a:ext>
            </a:extLst>
          </p:cNvPr>
          <p:cNvSpPr/>
          <p:nvPr/>
        </p:nvSpPr>
        <p:spPr>
          <a:xfrm>
            <a:off x="3865891" y="2693604"/>
            <a:ext cx="2013280" cy="178537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A5565D78-B6AD-7612-DE63-76373F35C24D}"/>
              </a:ext>
            </a:extLst>
          </p:cNvPr>
          <p:cNvSpPr/>
          <p:nvPr/>
        </p:nvSpPr>
        <p:spPr>
          <a:xfrm>
            <a:off x="7500102" y="4586664"/>
            <a:ext cx="2013280" cy="178537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4C6C0CD-20F8-CCCE-1EAF-A8AA455C7170}"/>
              </a:ext>
            </a:extLst>
          </p:cNvPr>
          <p:cNvCxnSpPr>
            <a:cxnSpLocks/>
          </p:cNvCxnSpPr>
          <p:nvPr/>
        </p:nvCxnSpPr>
        <p:spPr>
          <a:xfrm>
            <a:off x="6228403" y="472520"/>
            <a:ext cx="17640" cy="35651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C965E521-E9A5-6818-CC3B-2F44336D65FE}"/>
              </a:ext>
            </a:extLst>
          </p:cNvPr>
          <p:cNvGrpSpPr/>
          <p:nvPr/>
        </p:nvGrpSpPr>
        <p:grpSpPr>
          <a:xfrm>
            <a:off x="1268394" y="748722"/>
            <a:ext cx="1553408" cy="1334990"/>
            <a:chOff x="780941" y="918338"/>
            <a:chExt cx="1553408" cy="1334990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E22A8A01-E567-C8B3-B4BC-3A2356A2DE64}"/>
                </a:ext>
              </a:extLst>
            </p:cNvPr>
            <p:cNvSpPr/>
            <p:nvPr/>
          </p:nvSpPr>
          <p:spPr>
            <a:xfrm>
              <a:off x="780941" y="918338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 descr="만화 영화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AB5A735A-D39C-A9A4-D523-809EC9CF2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464" y="1036007"/>
              <a:ext cx="1339935" cy="107810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BCBAC8-0271-6D44-A73B-A38EC2E1A18F}"/>
              </a:ext>
            </a:extLst>
          </p:cNvPr>
          <p:cNvGrpSpPr/>
          <p:nvPr/>
        </p:nvGrpSpPr>
        <p:grpSpPr>
          <a:xfrm>
            <a:off x="6429008" y="5102052"/>
            <a:ext cx="1553408" cy="1334990"/>
            <a:chOff x="5062361" y="1077154"/>
            <a:chExt cx="1553408" cy="133499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2E51E2D-4D9B-C7A3-0A0B-C646D5F7B18C}"/>
                </a:ext>
              </a:extLst>
            </p:cNvPr>
            <p:cNvSpPr/>
            <p:nvPr/>
          </p:nvSpPr>
          <p:spPr>
            <a:xfrm>
              <a:off x="5062361" y="1077154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 descr="안경, 애니메이션, 만화 영화이(가) 표시된 사진&#10;&#10;자동 생성된 설명">
              <a:extLst>
                <a:ext uri="{FF2B5EF4-FFF2-40B4-BE49-F238E27FC236}">
                  <a16:creationId xmlns:a16="http://schemas.microsoft.com/office/drawing/2014/main" id="{38F8A701-AA4D-72F9-80B8-0B2DCF366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033" y="1216547"/>
              <a:ext cx="1313827" cy="1075979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051C049-67A9-75A2-BE74-ACB1545BC723}"/>
              </a:ext>
            </a:extLst>
          </p:cNvPr>
          <p:cNvGrpSpPr/>
          <p:nvPr/>
        </p:nvGrpSpPr>
        <p:grpSpPr>
          <a:xfrm>
            <a:off x="1048564" y="3303450"/>
            <a:ext cx="1553408" cy="1407817"/>
            <a:chOff x="1509893" y="4308149"/>
            <a:chExt cx="1553408" cy="140781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45142CE-1C80-F15B-4F77-8C72B3B93C68}"/>
                </a:ext>
              </a:extLst>
            </p:cNvPr>
            <p:cNvSpPr/>
            <p:nvPr/>
          </p:nvSpPr>
          <p:spPr>
            <a:xfrm>
              <a:off x="1509893" y="4380976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림 44" descr="만화 영화, 미소, 인간의 얼굴, 장난감이(가) 표시된 사진&#10;&#10;자동 생성된 설명">
              <a:extLst>
                <a:ext uri="{FF2B5EF4-FFF2-40B4-BE49-F238E27FC236}">
                  <a16:creationId xmlns:a16="http://schemas.microsoft.com/office/drawing/2014/main" id="{1145FB20-45B9-D2B3-6BB9-09281A0BF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407" y="4308149"/>
              <a:ext cx="1017094" cy="1370576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7852A3-3686-2D31-E0B8-80A661EC5AD5}"/>
              </a:ext>
            </a:extLst>
          </p:cNvPr>
          <p:cNvGrpSpPr/>
          <p:nvPr/>
        </p:nvGrpSpPr>
        <p:grpSpPr>
          <a:xfrm>
            <a:off x="4237629" y="1627026"/>
            <a:ext cx="1683326" cy="1398734"/>
            <a:chOff x="809271" y="2911627"/>
            <a:chExt cx="1565815" cy="135411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4E4E5AA-F170-70A2-54C8-06F4A0C037E2}"/>
                </a:ext>
              </a:extLst>
            </p:cNvPr>
            <p:cNvSpPr/>
            <p:nvPr/>
          </p:nvSpPr>
          <p:spPr>
            <a:xfrm>
              <a:off x="809271" y="2930752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 descr="만화 영화, 미소, 애니메이션, 사람이(가) 표시된 사진&#10;&#10;자동 생성된 설명">
              <a:extLst>
                <a:ext uri="{FF2B5EF4-FFF2-40B4-BE49-F238E27FC236}">
                  <a16:creationId xmlns:a16="http://schemas.microsoft.com/office/drawing/2014/main" id="{FB557469-E35C-9AF6-0192-E5493B2C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088" y="2911627"/>
              <a:ext cx="1199998" cy="1289284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DC864C-7E49-1EBC-050B-6237B014A832}"/>
              </a:ext>
            </a:extLst>
          </p:cNvPr>
          <p:cNvGrpSpPr/>
          <p:nvPr/>
        </p:nvGrpSpPr>
        <p:grpSpPr>
          <a:xfrm>
            <a:off x="10276254" y="335477"/>
            <a:ext cx="1553408" cy="1406040"/>
            <a:chOff x="5128950" y="2441331"/>
            <a:chExt cx="1553408" cy="140604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BBF4536-A49F-5090-9E46-3D49924F2719}"/>
                </a:ext>
              </a:extLst>
            </p:cNvPr>
            <p:cNvSpPr/>
            <p:nvPr/>
          </p:nvSpPr>
          <p:spPr>
            <a:xfrm>
              <a:off x="5128950" y="2512381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 descr="만화 영화, 장난감, 피규어, 애니메이션이(가) 표시된 사진&#10;&#10;자동 생성된 설명">
              <a:extLst>
                <a:ext uri="{FF2B5EF4-FFF2-40B4-BE49-F238E27FC236}">
                  <a16:creationId xmlns:a16="http://schemas.microsoft.com/office/drawing/2014/main" id="{52337A36-51B1-C110-9F6B-79B01E6EB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484" y="2441331"/>
              <a:ext cx="1006977" cy="1377091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E881B77-CE6B-B402-F297-53BFFBE60FBC}"/>
              </a:ext>
            </a:extLst>
          </p:cNvPr>
          <p:cNvGrpSpPr/>
          <p:nvPr/>
        </p:nvGrpSpPr>
        <p:grpSpPr>
          <a:xfrm>
            <a:off x="3723166" y="5058097"/>
            <a:ext cx="1553408" cy="1383048"/>
            <a:chOff x="8330674" y="1928232"/>
            <a:chExt cx="1553408" cy="138304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28B6465-25E5-856C-7031-DD68CDD5341F}"/>
                </a:ext>
              </a:extLst>
            </p:cNvPr>
            <p:cNvSpPr/>
            <p:nvPr/>
          </p:nvSpPr>
          <p:spPr>
            <a:xfrm>
              <a:off x="8330674" y="1972187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 descr="만화 영화, 피규어, 장난감, 애니메이션이(가) 표시된 사진&#10;&#10;자동 생성된 설명">
              <a:extLst>
                <a:ext uri="{FF2B5EF4-FFF2-40B4-BE49-F238E27FC236}">
                  <a16:creationId xmlns:a16="http://schemas.microsoft.com/office/drawing/2014/main" id="{8C22191C-11EA-3BCC-8420-4BFD15664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6271" y="1928232"/>
              <a:ext cx="1036301" cy="138304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196E6A8-D439-B187-0B32-7E3103DED78B}"/>
              </a:ext>
            </a:extLst>
          </p:cNvPr>
          <p:cNvGrpSpPr/>
          <p:nvPr/>
        </p:nvGrpSpPr>
        <p:grpSpPr>
          <a:xfrm>
            <a:off x="6576336" y="1885889"/>
            <a:ext cx="1566951" cy="1363939"/>
            <a:chOff x="4871463" y="3999645"/>
            <a:chExt cx="1566951" cy="136393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52D3C37-DC42-82B0-4A68-DBEF46439DD2}"/>
                </a:ext>
              </a:extLst>
            </p:cNvPr>
            <p:cNvSpPr/>
            <p:nvPr/>
          </p:nvSpPr>
          <p:spPr>
            <a:xfrm>
              <a:off x="4871463" y="4028594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림 57" descr="만화 영화, 장난감, 피규어, 애니메이션이(가) 표시된 사진&#10;&#10;자동 생성된 설명">
              <a:extLst>
                <a:ext uri="{FF2B5EF4-FFF2-40B4-BE49-F238E27FC236}">
                  <a16:creationId xmlns:a16="http://schemas.microsoft.com/office/drawing/2014/main" id="{4CAD94CD-885D-7DCD-7960-247FB916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424" y="3999645"/>
              <a:ext cx="1279990" cy="133499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9D9DF9-7AA5-C5F8-3B18-9D676F359BCA}"/>
              </a:ext>
            </a:extLst>
          </p:cNvPr>
          <p:cNvGrpSpPr/>
          <p:nvPr/>
        </p:nvGrpSpPr>
        <p:grpSpPr>
          <a:xfrm>
            <a:off x="10483639" y="3307687"/>
            <a:ext cx="1620998" cy="1446698"/>
            <a:chOff x="7886409" y="474228"/>
            <a:chExt cx="1620998" cy="133499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077174C-458B-098F-B574-A585B62DA988}"/>
                </a:ext>
              </a:extLst>
            </p:cNvPr>
            <p:cNvSpPr/>
            <p:nvPr/>
          </p:nvSpPr>
          <p:spPr>
            <a:xfrm>
              <a:off x="7953999" y="474228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 descr="만화 영화, 인간의 얼굴, 장난감, 미소이(가) 표시된 사진&#10;&#10;자동 생성된 설명">
              <a:extLst>
                <a:ext uri="{FF2B5EF4-FFF2-40B4-BE49-F238E27FC236}">
                  <a16:creationId xmlns:a16="http://schemas.microsoft.com/office/drawing/2014/main" id="{B13A3569-463E-6681-5616-6025E073C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409" y="492951"/>
              <a:ext cx="1458808" cy="1249728"/>
            </a:xfrm>
            <a:prstGeom prst="rect">
              <a:avLst/>
            </a:prstGeom>
          </p:spPr>
        </p:pic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318F1791-8B15-2EAF-454B-E66CA8D7BC97}"/>
              </a:ext>
            </a:extLst>
          </p:cNvPr>
          <p:cNvGrpSpPr/>
          <p:nvPr/>
        </p:nvGrpSpPr>
        <p:grpSpPr>
          <a:xfrm>
            <a:off x="8136460" y="5497452"/>
            <a:ext cx="2872480" cy="532870"/>
            <a:chOff x="8690185" y="1071238"/>
            <a:chExt cx="2872480" cy="617358"/>
          </a:xfrm>
        </p:grpSpPr>
        <p:sp>
          <p:nvSpPr>
            <p:cNvPr id="23" name="순서도: 병합 22">
              <a:extLst>
                <a:ext uri="{FF2B5EF4-FFF2-40B4-BE49-F238E27FC236}">
                  <a16:creationId xmlns:a16="http://schemas.microsoft.com/office/drawing/2014/main" id="{F0FF48DC-CE14-AA4F-6DC4-BA92892BA260}"/>
                </a:ext>
              </a:extLst>
            </p:cNvPr>
            <p:cNvSpPr/>
            <p:nvPr/>
          </p:nvSpPr>
          <p:spPr>
            <a:xfrm rot="5180332">
              <a:off x="8733987" y="1269388"/>
              <a:ext cx="365058" cy="452661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0E23981-70B8-8D4D-BB53-892610EACB1D}"/>
                </a:ext>
              </a:extLst>
            </p:cNvPr>
            <p:cNvSpPr/>
            <p:nvPr/>
          </p:nvSpPr>
          <p:spPr>
            <a:xfrm>
              <a:off x="8916516" y="1071238"/>
              <a:ext cx="2646149" cy="61735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DB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모델링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웹서비스 개발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 서빙</a:t>
              </a:r>
              <a:r>
                <a:rPr lang="en-US" altLang="ko-KR" sz="1400" dirty="0">
                  <a:solidFill>
                    <a:schemeClr val="tx1"/>
                  </a:solidFill>
                </a:rPr>
                <a:t>, Git </a:t>
              </a:r>
              <a:r>
                <a:rPr lang="ko-KR" altLang="en-US" sz="1400" dirty="0">
                  <a:solidFill>
                    <a:schemeClr val="tx1"/>
                  </a:solidFill>
                </a:rPr>
                <a:t>관리</a:t>
              </a: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AFDA0A25-4A8F-4554-F950-7D0B4F78A4F6}"/>
              </a:ext>
            </a:extLst>
          </p:cNvPr>
          <p:cNvGrpSpPr/>
          <p:nvPr/>
        </p:nvGrpSpPr>
        <p:grpSpPr>
          <a:xfrm>
            <a:off x="6696922" y="3826129"/>
            <a:ext cx="3708159" cy="567664"/>
            <a:chOff x="6489537" y="2610802"/>
            <a:chExt cx="3708159" cy="567664"/>
          </a:xfrm>
        </p:grpSpPr>
        <p:sp>
          <p:nvSpPr>
            <p:cNvPr id="29" name="순서도: 병합 28">
              <a:extLst>
                <a:ext uri="{FF2B5EF4-FFF2-40B4-BE49-F238E27FC236}">
                  <a16:creationId xmlns:a16="http://schemas.microsoft.com/office/drawing/2014/main" id="{5E08EAF2-4629-7334-5617-329D4D836E74}"/>
                </a:ext>
              </a:extLst>
            </p:cNvPr>
            <p:cNvSpPr/>
            <p:nvPr/>
          </p:nvSpPr>
          <p:spPr>
            <a:xfrm rot="17339371">
              <a:off x="9854007" y="2658612"/>
              <a:ext cx="275882" cy="411497"/>
            </a:xfrm>
            <a:prstGeom prst="flowChartMerge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E3820DF-BDC4-64E9-3284-11821BF2533C}"/>
                </a:ext>
              </a:extLst>
            </p:cNvPr>
            <p:cNvSpPr/>
            <p:nvPr/>
          </p:nvSpPr>
          <p:spPr>
            <a:xfrm>
              <a:off x="6489537" y="2610802"/>
              <a:ext cx="3454812" cy="567664"/>
            </a:xfrm>
            <a:prstGeom prst="roundRect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모델 </a:t>
              </a:r>
              <a:r>
                <a:rPr lang="en-US" altLang="ko-KR" sz="1400" dirty="0">
                  <a:solidFill>
                    <a:schemeClr val="tx1"/>
                  </a:solidFill>
                </a:rPr>
                <a:t>fine-tuning, 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 서빙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데이터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전처리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크롤링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코드 모듈화</a:t>
              </a:r>
              <a:r>
                <a:rPr lang="en-US" altLang="ko-KR" sz="1400" dirty="0">
                  <a:solidFill>
                    <a:schemeClr val="tx1"/>
                  </a:solidFill>
                </a:rPr>
                <a:t>, Git </a:t>
              </a:r>
              <a:r>
                <a:rPr lang="ko-KR" altLang="en-US" sz="1400" dirty="0">
                  <a:solidFill>
                    <a:schemeClr val="tx1"/>
                  </a:solidFill>
                </a:rPr>
                <a:t>관리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5A8F8AB1-46A3-CD9B-E6E2-967331C77D04}"/>
              </a:ext>
            </a:extLst>
          </p:cNvPr>
          <p:cNvGrpSpPr/>
          <p:nvPr/>
        </p:nvGrpSpPr>
        <p:grpSpPr>
          <a:xfrm>
            <a:off x="1558685" y="2463349"/>
            <a:ext cx="2939481" cy="617358"/>
            <a:chOff x="1221354" y="2594743"/>
            <a:chExt cx="2939481" cy="617358"/>
          </a:xfrm>
        </p:grpSpPr>
        <p:sp>
          <p:nvSpPr>
            <p:cNvPr id="32" name="순서도: 병합 31">
              <a:extLst>
                <a:ext uri="{FF2B5EF4-FFF2-40B4-BE49-F238E27FC236}">
                  <a16:creationId xmlns:a16="http://schemas.microsoft.com/office/drawing/2014/main" id="{7BCDF692-E174-8106-FBC5-FABF73836E57}"/>
                </a:ext>
              </a:extLst>
            </p:cNvPr>
            <p:cNvSpPr/>
            <p:nvPr/>
          </p:nvSpPr>
          <p:spPr>
            <a:xfrm rot="15790616">
              <a:off x="3751976" y="2630603"/>
              <a:ext cx="365058" cy="452661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0A23424-3693-C693-D0B9-7958969D2628}"/>
                </a:ext>
              </a:extLst>
            </p:cNvPr>
            <p:cNvSpPr/>
            <p:nvPr/>
          </p:nvSpPr>
          <p:spPr>
            <a:xfrm>
              <a:off x="1221354" y="2594743"/>
              <a:ext cx="2646149" cy="61735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개인 단위 시각화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코드 모듈화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7EF7E56E-1324-C9C6-EDF2-88F70ABF5B82}"/>
              </a:ext>
            </a:extLst>
          </p:cNvPr>
          <p:cNvGrpSpPr/>
          <p:nvPr/>
        </p:nvGrpSpPr>
        <p:grpSpPr>
          <a:xfrm>
            <a:off x="2572468" y="762056"/>
            <a:ext cx="3446959" cy="567664"/>
            <a:chOff x="2424371" y="1138627"/>
            <a:chExt cx="3446959" cy="567664"/>
          </a:xfrm>
        </p:grpSpPr>
        <p:sp>
          <p:nvSpPr>
            <p:cNvPr id="35" name="순서도: 병합 34">
              <a:extLst>
                <a:ext uri="{FF2B5EF4-FFF2-40B4-BE49-F238E27FC236}">
                  <a16:creationId xmlns:a16="http://schemas.microsoft.com/office/drawing/2014/main" id="{A1E85BE6-630B-4F99-933C-7D797CF65EC2}"/>
                </a:ext>
              </a:extLst>
            </p:cNvPr>
            <p:cNvSpPr/>
            <p:nvPr/>
          </p:nvSpPr>
          <p:spPr>
            <a:xfrm rot="4442981">
              <a:off x="2492179" y="1263925"/>
              <a:ext cx="275882" cy="411497"/>
            </a:xfrm>
            <a:prstGeom prst="flowChartMerge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BB694ED-2EA6-3057-B48B-CF5BF4BA40E3}"/>
                </a:ext>
              </a:extLst>
            </p:cNvPr>
            <p:cNvSpPr/>
            <p:nvPr/>
          </p:nvSpPr>
          <p:spPr>
            <a:xfrm>
              <a:off x="2726946" y="1138627"/>
              <a:ext cx="3144384" cy="567664"/>
            </a:xfrm>
            <a:prstGeom prst="roundRect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영상 객체 인식 및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트래킹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결과 가공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모듈 통합</a:t>
              </a:r>
              <a:r>
                <a:rPr lang="en-US" altLang="ko-KR" sz="1400" dirty="0">
                  <a:solidFill>
                    <a:schemeClr val="tx1"/>
                  </a:solidFill>
                </a:rPr>
                <a:t>, Git </a:t>
              </a:r>
              <a:r>
                <a:rPr lang="ko-KR" altLang="en-US" sz="1400" dirty="0">
                  <a:solidFill>
                    <a:schemeClr val="tx1"/>
                  </a:solidFill>
                </a:rPr>
                <a:t>관리</a:t>
              </a: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BFBB74D6-BA5A-E8BA-3B18-DAEAFC836C80}"/>
              </a:ext>
            </a:extLst>
          </p:cNvPr>
          <p:cNvGrpSpPr/>
          <p:nvPr/>
        </p:nvGrpSpPr>
        <p:grpSpPr>
          <a:xfrm>
            <a:off x="8233790" y="2105112"/>
            <a:ext cx="2872480" cy="618139"/>
            <a:chOff x="8539586" y="4037645"/>
            <a:chExt cx="2872480" cy="618139"/>
          </a:xfrm>
        </p:grpSpPr>
        <p:sp>
          <p:nvSpPr>
            <p:cNvPr id="38" name="순서도: 병합 37">
              <a:extLst>
                <a:ext uri="{FF2B5EF4-FFF2-40B4-BE49-F238E27FC236}">
                  <a16:creationId xmlns:a16="http://schemas.microsoft.com/office/drawing/2014/main" id="{8E8F21BB-3614-A693-9D7F-7091290D0BA0}"/>
                </a:ext>
              </a:extLst>
            </p:cNvPr>
            <p:cNvSpPr/>
            <p:nvPr/>
          </p:nvSpPr>
          <p:spPr>
            <a:xfrm rot="4213385">
              <a:off x="8583388" y="4246924"/>
              <a:ext cx="365058" cy="452661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AF1AA67-9265-16EF-5187-B8DFDF4E2748}"/>
                </a:ext>
              </a:extLst>
            </p:cNvPr>
            <p:cNvSpPr/>
            <p:nvPr/>
          </p:nvSpPr>
          <p:spPr>
            <a:xfrm>
              <a:off x="8765917" y="4037645"/>
              <a:ext cx="2646149" cy="61735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LLM 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 </a:t>
              </a:r>
              <a:r>
                <a:rPr lang="en-US" altLang="ko-KR" sz="1400" dirty="0">
                  <a:solidFill>
                    <a:schemeClr val="tx1"/>
                  </a:solidFill>
                </a:rPr>
                <a:t>fine-tuning, 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 서빙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튜닝 데이터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전처리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크롤링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23256CF7-7759-A57C-2FB1-ADF60D437B5E}"/>
              </a:ext>
            </a:extLst>
          </p:cNvPr>
          <p:cNvGrpSpPr/>
          <p:nvPr/>
        </p:nvGrpSpPr>
        <p:grpSpPr>
          <a:xfrm>
            <a:off x="6566354" y="852285"/>
            <a:ext cx="3708159" cy="567664"/>
            <a:chOff x="6566354" y="5578855"/>
            <a:chExt cx="3708159" cy="567664"/>
          </a:xfrm>
        </p:grpSpPr>
        <p:sp>
          <p:nvSpPr>
            <p:cNvPr id="41" name="순서도: 병합 40">
              <a:extLst>
                <a:ext uri="{FF2B5EF4-FFF2-40B4-BE49-F238E27FC236}">
                  <a16:creationId xmlns:a16="http://schemas.microsoft.com/office/drawing/2014/main" id="{AD16D75D-2C65-05B6-0A05-46BCBA618D47}"/>
                </a:ext>
              </a:extLst>
            </p:cNvPr>
            <p:cNvSpPr/>
            <p:nvPr/>
          </p:nvSpPr>
          <p:spPr>
            <a:xfrm rot="17339371">
              <a:off x="9930824" y="5626665"/>
              <a:ext cx="275882" cy="411497"/>
            </a:xfrm>
            <a:prstGeom prst="flowChartMerge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F251B46-714D-AAEE-8F30-80AFF67CA024}"/>
                </a:ext>
              </a:extLst>
            </p:cNvPr>
            <p:cNvSpPr/>
            <p:nvPr/>
          </p:nvSpPr>
          <p:spPr>
            <a:xfrm>
              <a:off x="6566354" y="5578855"/>
              <a:ext cx="3454812" cy="567664"/>
            </a:xfrm>
            <a:prstGeom prst="roundRect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기획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데이터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전처리</a:t>
              </a:r>
              <a:r>
                <a:rPr lang="en-US" altLang="ko-KR" sz="1400" dirty="0">
                  <a:solidFill>
                    <a:schemeClr val="tx1"/>
                  </a:solidFill>
                </a:rPr>
                <a:t>, Rag </a:t>
              </a:r>
              <a:r>
                <a:rPr lang="ko-KR" altLang="en-US" sz="1400" dirty="0">
                  <a:solidFill>
                    <a:schemeClr val="tx1"/>
                  </a:solidFill>
                </a:rPr>
                <a:t>파이프라인 구축</a:t>
              </a: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A63E4BB0-B224-8915-C1C6-EE795D676D2C}"/>
              </a:ext>
            </a:extLst>
          </p:cNvPr>
          <p:cNvGrpSpPr/>
          <p:nvPr/>
        </p:nvGrpSpPr>
        <p:grpSpPr>
          <a:xfrm>
            <a:off x="2375302" y="3632578"/>
            <a:ext cx="3694684" cy="563811"/>
            <a:chOff x="2349216" y="4079454"/>
            <a:chExt cx="3694684" cy="563811"/>
          </a:xfrm>
        </p:grpSpPr>
        <p:sp>
          <p:nvSpPr>
            <p:cNvPr id="46" name="순서도: 병합 45">
              <a:extLst>
                <a:ext uri="{FF2B5EF4-FFF2-40B4-BE49-F238E27FC236}">
                  <a16:creationId xmlns:a16="http://schemas.microsoft.com/office/drawing/2014/main" id="{64A39E3A-5075-FF92-5739-1A9339AFEE52}"/>
                </a:ext>
              </a:extLst>
            </p:cNvPr>
            <p:cNvSpPr/>
            <p:nvPr/>
          </p:nvSpPr>
          <p:spPr>
            <a:xfrm rot="4641403">
              <a:off x="2418169" y="4180190"/>
              <a:ext cx="362288" cy="500194"/>
            </a:xfrm>
            <a:prstGeom prst="flowChartMerge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74C2860-E718-1281-19B1-78388825D4FC}"/>
                </a:ext>
              </a:extLst>
            </p:cNvPr>
            <p:cNvSpPr/>
            <p:nvPr/>
          </p:nvSpPr>
          <p:spPr>
            <a:xfrm>
              <a:off x="2595430" y="4079454"/>
              <a:ext cx="3448470" cy="563811"/>
            </a:xfrm>
            <a:prstGeom prst="roundRect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기획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팀 단위 시각화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영상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전처리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 코드 모듈화</a:t>
              </a: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D0421E9C-19E0-B909-264E-1B0B72E33D66}"/>
              </a:ext>
            </a:extLst>
          </p:cNvPr>
          <p:cNvGrpSpPr/>
          <p:nvPr/>
        </p:nvGrpSpPr>
        <p:grpSpPr>
          <a:xfrm>
            <a:off x="721254" y="5547043"/>
            <a:ext cx="2885908" cy="483279"/>
            <a:chOff x="1200632" y="5562711"/>
            <a:chExt cx="2885908" cy="483279"/>
          </a:xfrm>
        </p:grpSpPr>
        <p:sp>
          <p:nvSpPr>
            <p:cNvPr id="26" name="순서도: 병합 25">
              <a:extLst>
                <a:ext uri="{FF2B5EF4-FFF2-40B4-BE49-F238E27FC236}">
                  <a16:creationId xmlns:a16="http://schemas.microsoft.com/office/drawing/2014/main" id="{8F323A72-0764-9D17-8258-0653474B1596}"/>
                </a:ext>
              </a:extLst>
            </p:cNvPr>
            <p:cNvSpPr/>
            <p:nvPr/>
          </p:nvSpPr>
          <p:spPr>
            <a:xfrm rot="16200000">
              <a:off x="3774276" y="5549804"/>
              <a:ext cx="215965" cy="408563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040726E4-A7E4-A189-D2F2-42B1698148AF}"/>
                </a:ext>
              </a:extLst>
            </p:cNvPr>
            <p:cNvSpPr/>
            <p:nvPr/>
          </p:nvSpPr>
          <p:spPr>
            <a:xfrm>
              <a:off x="1200632" y="5562711"/>
              <a:ext cx="2627284" cy="48327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기획</a:t>
              </a:r>
              <a:r>
                <a:rPr lang="en-US" altLang="ko-KR" sz="1400" dirty="0">
                  <a:solidFill>
                    <a:schemeClr val="tx1"/>
                  </a:solidFill>
                </a:rPr>
                <a:t>, DB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모델링</a:t>
              </a:r>
              <a:r>
                <a:rPr lang="en-US" altLang="ko-KR" sz="1400" dirty="0">
                  <a:solidFill>
                    <a:schemeClr val="tx1"/>
                  </a:solidFill>
                </a:rPr>
                <a:t>, AWS </a:t>
              </a:r>
              <a:r>
                <a:rPr lang="ko-KR" altLang="en-US" sz="1400" dirty="0">
                  <a:solidFill>
                    <a:schemeClr val="tx1"/>
                  </a:solidFill>
                </a:rPr>
                <a:t>배포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3885ECA-2D15-34B7-D9D5-78BE220233AD}"/>
              </a:ext>
            </a:extLst>
          </p:cNvPr>
          <p:cNvSpPr txBox="1"/>
          <p:nvPr/>
        </p:nvSpPr>
        <p:spPr>
          <a:xfrm>
            <a:off x="7470114" y="6227010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정현수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B1A7384-AE21-9FFE-3409-8D5DC7CBD4E3}"/>
              </a:ext>
            </a:extLst>
          </p:cNvPr>
          <p:cNvSpPr txBox="1"/>
          <p:nvPr/>
        </p:nvSpPr>
        <p:spPr>
          <a:xfrm>
            <a:off x="4297668" y="6278366"/>
            <a:ext cx="150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 err="1"/>
              <a:t>서한울</a:t>
            </a:r>
            <a:r>
              <a:rPr lang="ko-KR" altLang="en-US" spc="-300" dirty="0"/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9F5FC2-E8A3-C5EB-41D0-F970D9C25D1A}"/>
              </a:ext>
            </a:extLst>
          </p:cNvPr>
          <p:cNvSpPr txBox="1"/>
          <p:nvPr/>
        </p:nvSpPr>
        <p:spPr>
          <a:xfrm>
            <a:off x="4583432" y="3025760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 err="1"/>
              <a:t>손명준</a:t>
            </a:r>
            <a:endParaRPr lang="ko-KR" altLang="en-US" spc="-3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535267-0B9A-9956-17CF-20B1611FF33F}"/>
              </a:ext>
            </a:extLst>
          </p:cNvPr>
          <p:cNvSpPr txBox="1"/>
          <p:nvPr/>
        </p:nvSpPr>
        <p:spPr>
          <a:xfrm>
            <a:off x="1149792" y="4721599"/>
            <a:ext cx="132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임경란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3E5759-EF6D-372A-3292-162E9298B006}"/>
              </a:ext>
            </a:extLst>
          </p:cNvPr>
          <p:cNvSpPr txBox="1"/>
          <p:nvPr/>
        </p:nvSpPr>
        <p:spPr>
          <a:xfrm>
            <a:off x="1632082" y="2069977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김성일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4693DF0-2A37-091B-49CF-1A4ECBEAB8AB}"/>
              </a:ext>
            </a:extLst>
          </p:cNvPr>
          <p:cNvSpPr txBox="1"/>
          <p:nvPr/>
        </p:nvSpPr>
        <p:spPr>
          <a:xfrm>
            <a:off x="10611121" y="1701556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신대근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775E1C-4D7E-E14B-3E9B-BF3195DAE288}"/>
              </a:ext>
            </a:extLst>
          </p:cNvPr>
          <p:cNvSpPr txBox="1"/>
          <p:nvPr/>
        </p:nvSpPr>
        <p:spPr>
          <a:xfrm>
            <a:off x="10859428" y="4702569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강동욱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5C5788-7A95-F3C7-4779-A9216D30F5E0}"/>
              </a:ext>
            </a:extLst>
          </p:cNvPr>
          <p:cNvSpPr txBox="1"/>
          <p:nvPr/>
        </p:nvSpPr>
        <p:spPr>
          <a:xfrm>
            <a:off x="6872037" y="3231727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강민지</a:t>
            </a:r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D22DB289-F2BC-9BA0-6C12-CC869CE6F3AB}"/>
              </a:ext>
            </a:extLst>
          </p:cNvPr>
          <p:cNvCxnSpPr>
            <a:cxnSpLocks/>
          </p:cNvCxnSpPr>
          <p:nvPr/>
        </p:nvCxnSpPr>
        <p:spPr>
          <a:xfrm>
            <a:off x="495380" y="1419208"/>
            <a:ext cx="0" cy="1092505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9E45C152-0F4C-720D-4484-C597DC1800B0}"/>
              </a:ext>
            </a:extLst>
          </p:cNvPr>
          <p:cNvSpPr txBox="1"/>
          <p:nvPr/>
        </p:nvSpPr>
        <p:spPr>
          <a:xfrm>
            <a:off x="180248" y="2631341"/>
            <a:ext cx="5278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/>
              <a:t>영상분석팀</a:t>
            </a:r>
            <a:endParaRPr lang="ko-KR" altLang="en-US" sz="2400" spc="-300" dirty="0"/>
          </a:p>
        </p:txBody>
      </p: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75A1B358-50B7-DAE8-9252-7ED1546D8947}"/>
              </a:ext>
            </a:extLst>
          </p:cNvPr>
          <p:cNvCxnSpPr/>
          <p:nvPr/>
        </p:nvCxnSpPr>
        <p:spPr>
          <a:xfrm>
            <a:off x="6512037" y="450114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1C10B9AA-56B0-A790-29A6-F5B689552ED8}"/>
              </a:ext>
            </a:extLst>
          </p:cNvPr>
          <p:cNvSpPr txBox="1"/>
          <p:nvPr/>
        </p:nvSpPr>
        <p:spPr>
          <a:xfrm>
            <a:off x="5616405" y="4671086"/>
            <a:ext cx="809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개 발  팀</a:t>
            </a:r>
            <a:endParaRPr lang="ko-KR" altLang="en-US" sz="2400" spc="-300" dirty="0"/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D93AAB0F-1B87-E789-79A2-296AD611B4FB}"/>
              </a:ext>
            </a:extLst>
          </p:cNvPr>
          <p:cNvCxnSpPr/>
          <p:nvPr/>
        </p:nvCxnSpPr>
        <p:spPr>
          <a:xfrm>
            <a:off x="4741090" y="4855752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3921F765-CC58-0731-8668-E6B172C96C1D}"/>
              </a:ext>
            </a:extLst>
          </p:cNvPr>
          <p:cNvCxnSpPr/>
          <p:nvPr/>
        </p:nvCxnSpPr>
        <p:spPr>
          <a:xfrm>
            <a:off x="6696922" y="4850093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5E913E5A-E5B3-6863-6BBB-4C0696199CC4}"/>
              </a:ext>
            </a:extLst>
          </p:cNvPr>
          <p:cNvSpPr txBox="1"/>
          <p:nvPr/>
        </p:nvSpPr>
        <p:spPr>
          <a:xfrm>
            <a:off x="7368301" y="259304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300" dirty="0"/>
              <a:t>LLM </a:t>
            </a:r>
            <a:r>
              <a:rPr lang="ko-KR" altLang="en-US" sz="2000" spc="-300" dirty="0"/>
              <a:t>팀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BCCD661-A768-C0A5-6765-9D9A99D92350}"/>
              </a:ext>
            </a:extLst>
          </p:cNvPr>
          <p:cNvSpPr txBox="1"/>
          <p:nvPr/>
        </p:nvSpPr>
        <p:spPr>
          <a:xfrm>
            <a:off x="48023" y="-24721"/>
            <a:ext cx="3110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Adios Team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425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veg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B7552"/>
      </a:accent1>
      <a:accent2>
        <a:srgbClr val="71896D"/>
      </a:accent2>
      <a:accent3>
        <a:srgbClr val="D0D384"/>
      </a:accent3>
      <a:accent4>
        <a:srgbClr val="F2DB76"/>
      </a:accent4>
      <a:accent5>
        <a:srgbClr val="D8D6BF"/>
      </a:accent5>
      <a:accent6>
        <a:srgbClr val="9A9B95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2165</TotalTime>
  <Words>4954</Words>
  <Application>Microsoft Office PowerPoint</Application>
  <PresentationFormat>와이드스크린</PresentationFormat>
  <Paragraphs>928</Paragraphs>
  <Slides>69</Slides>
  <Notes>45</Notes>
  <HiddenSlides>1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5" baseType="lpstr">
      <vt:lpstr>-apple-system</vt:lpstr>
      <vt:lpstr>d2coding</vt:lpstr>
      <vt:lpstr>KoPubWorld돋움체 Light</vt:lpstr>
      <vt:lpstr>Monaco</vt:lpstr>
      <vt:lpstr>NanumSquare ExtraBold</vt:lpstr>
      <vt:lpstr>NotoSansKR</vt:lpstr>
      <vt:lpstr>Pretendard</vt:lpstr>
      <vt:lpstr>Pretendard ExtraBold</vt:lpstr>
      <vt:lpstr>Pretendard Thin</vt:lpstr>
      <vt:lpstr>나눔스퀘어 Bold</vt:lpstr>
      <vt:lpstr>맑은 고딕</vt:lpstr>
      <vt:lpstr>Arial</vt:lpstr>
      <vt:lpstr>Bauhaus 93</vt:lpstr>
      <vt:lpstr>Courier New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정현수</cp:lastModifiedBy>
  <cp:revision>118</cp:revision>
  <dcterms:created xsi:type="dcterms:W3CDTF">2022-01-04T01:34:11Z</dcterms:created>
  <dcterms:modified xsi:type="dcterms:W3CDTF">2024-07-09T03:32:35Z</dcterms:modified>
</cp:coreProperties>
</file>